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3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1.xml" ContentType="application/inkml+xml"/>
  <Override PartName="/ppt/notesSlides/notesSlide59.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08"/>
  </p:notesMasterIdLst>
  <p:sldIdLst>
    <p:sldId id="718" r:id="rId2"/>
    <p:sldId id="725" r:id="rId3"/>
    <p:sldId id="731" r:id="rId4"/>
    <p:sldId id="726" r:id="rId5"/>
    <p:sldId id="712" r:id="rId6"/>
    <p:sldId id="728" r:id="rId7"/>
    <p:sldId id="717" r:id="rId8"/>
    <p:sldId id="729" r:id="rId9"/>
    <p:sldId id="730" r:id="rId10"/>
    <p:sldId id="727" r:id="rId11"/>
    <p:sldId id="724" r:id="rId12"/>
    <p:sldId id="555" r:id="rId13"/>
    <p:sldId id="721" r:id="rId14"/>
    <p:sldId id="722" r:id="rId15"/>
    <p:sldId id="715" r:id="rId16"/>
    <p:sldId id="716" r:id="rId17"/>
    <p:sldId id="713" r:id="rId18"/>
    <p:sldId id="714" r:id="rId19"/>
    <p:sldId id="723" r:id="rId20"/>
    <p:sldId id="600" r:id="rId21"/>
    <p:sldId id="734" r:id="rId22"/>
    <p:sldId id="685" r:id="rId23"/>
    <p:sldId id="684" r:id="rId24"/>
    <p:sldId id="573" r:id="rId25"/>
    <p:sldId id="574" r:id="rId26"/>
    <p:sldId id="688" r:id="rId27"/>
    <p:sldId id="692" r:id="rId28"/>
    <p:sldId id="693" r:id="rId29"/>
    <p:sldId id="696" r:id="rId30"/>
    <p:sldId id="697" r:id="rId31"/>
    <p:sldId id="698" r:id="rId32"/>
    <p:sldId id="699" r:id="rId33"/>
    <p:sldId id="700" r:id="rId34"/>
    <p:sldId id="701" r:id="rId35"/>
    <p:sldId id="703" r:id="rId36"/>
    <p:sldId id="705" r:id="rId37"/>
    <p:sldId id="706" r:id="rId38"/>
    <p:sldId id="707" r:id="rId39"/>
    <p:sldId id="710" r:id="rId40"/>
    <p:sldId id="580" r:id="rId41"/>
    <p:sldId id="581" r:id="rId42"/>
    <p:sldId id="582" r:id="rId43"/>
    <p:sldId id="733" r:id="rId44"/>
    <p:sldId id="631" r:id="rId45"/>
    <p:sldId id="632" r:id="rId46"/>
    <p:sldId id="604" r:id="rId47"/>
    <p:sldId id="605" r:id="rId48"/>
    <p:sldId id="606" r:id="rId49"/>
    <p:sldId id="256" r:id="rId50"/>
    <p:sldId id="257" r:id="rId51"/>
    <p:sldId id="324" r:id="rId52"/>
    <p:sldId id="314" r:id="rId53"/>
    <p:sldId id="553" r:id="rId54"/>
    <p:sldId id="554" r:id="rId55"/>
    <p:sldId id="523" r:id="rId56"/>
    <p:sldId id="305" r:id="rId57"/>
    <p:sldId id="322" r:id="rId58"/>
    <p:sldId id="325" r:id="rId59"/>
    <p:sldId id="487" r:id="rId60"/>
    <p:sldId id="319" r:id="rId61"/>
    <p:sldId id="560" r:id="rId62"/>
    <p:sldId id="536" r:id="rId63"/>
    <p:sldId id="537" r:id="rId64"/>
    <p:sldId id="549" r:id="rId65"/>
    <p:sldId id="484" r:id="rId66"/>
    <p:sldId id="485" r:id="rId67"/>
    <p:sldId id="559" r:id="rId68"/>
    <p:sldId id="538" r:id="rId69"/>
    <p:sldId id="539" r:id="rId70"/>
    <p:sldId id="540" r:id="rId71"/>
    <p:sldId id="541" r:id="rId72"/>
    <p:sldId id="542" r:id="rId73"/>
    <p:sldId id="543" r:id="rId74"/>
    <p:sldId id="545" r:id="rId75"/>
    <p:sldId id="546" r:id="rId76"/>
    <p:sldId id="571" r:id="rId77"/>
    <p:sldId id="572" r:id="rId78"/>
    <p:sldId id="583" r:id="rId79"/>
    <p:sldId id="584" r:id="rId80"/>
    <p:sldId id="585" r:id="rId81"/>
    <p:sldId id="586" r:id="rId82"/>
    <p:sldId id="587" r:id="rId83"/>
    <p:sldId id="588" r:id="rId84"/>
    <p:sldId id="589" r:id="rId85"/>
    <p:sldId id="590" r:id="rId86"/>
    <p:sldId id="591" r:id="rId87"/>
    <p:sldId id="592" r:id="rId88"/>
    <p:sldId id="594" r:id="rId89"/>
    <p:sldId id="595" r:id="rId90"/>
    <p:sldId id="596" r:id="rId91"/>
    <p:sldId id="603" r:id="rId92"/>
    <p:sldId id="607" r:id="rId93"/>
    <p:sldId id="608" r:id="rId94"/>
    <p:sldId id="609" r:id="rId95"/>
    <p:sldId id="612" r:id="rId96"/>
    <p:sldId id="613" r:id="rId97"/>
    <p:sldId id="614" r:id="rId98"/>
    <p:sldId id="625" r:id="rId99"/>
    <p:sldId id="732" r:id="rId100"/>
    <p:sldId id="646" r:id="rId101"/>
    <p:sldId id="647" r:id="rId102"/>
    <p:sldId id="649" r:id="rId103"/>
    <p:sldId id="653" r:id="rId104"/>
    <p:sldId id="654" r:id="rId105"/>
    <p:sldId id="668" r:id="rId106"/>
    <p:sldId id="702" r:id="rId107"/>
  </p:sldIdLst>
  <p:sldSz cx="12192000" cy="6858000"/>
  <p:notesSz cx="6858000" cy="9144000"/>
  <p:custDataLst>
    <p:tags r:id="rId10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14" autoAdjust="0"/>
    <p:restoredTop sz="78786" autoAdjust="0"/>
  </p:normalViewPr>
  <p:slideViewPr>
    <p:cSldViewPr snapToGrid="0">
      <p:cViewPr>
        <p:scale>
          <a:sx n="55" d="100"/>
          <a:sy n="55" d="100"/>
        </p:scale>
        <p:origin x="17" y="204"/>
      </p:cViewPr>
      <p:guideLst/>
    </p:cSldViewPr>
  </p:slideViewPr>
  <p:outlineViewPr>
    <p:cViewPr>
      <p:scale>
        <a:sx n="33" d="100"/>
        <a:sy n="33" d="100"/>
      </p:scale>
      <p:origin x="0" y="-5000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gs" Target="tags/tag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867"/>
    </inkml:context>
    <inkml:brush xml:id="br0">
      <inkml:brushProperty name="width" value="0.05" units="cm"/>
      <inkml:brushProperty name="height" value="0.05" units="cm"/>
    </inkml:brush>
  </inkml:definitions>
  <inkml:trace contextRef="#ctx0" brushRef="#br0">211 278 5953,'0'0'102,"0"0"-1,0 0 0,0 0 1,0 0-1,1 0 0,-1 0 1,0 0-1,0 0 0,0 0 1,0 0-1,1 0 0,-1 0 1,0 0-1,0 0 0,0 0 1,0 0-1,1-1 406,-1 1-406,0 0 1,0 0-1,0 0 0,0-1 1,0 1-1,0 0 0,0 0 1,1 0-1,-1 0 0,0 0 1,0-1-1,0 1 0,0 0 1,0 0-1,0 0 0,0 0 1,0 0-1,0-1 1,0 1-1,0 0 0,0 0 1,0 0-1,0-1 0,-4-7 2639,-5-6-2437,-1 0 0,0 1 0,-21-20 0,29 30-288,0 1 0,-1 0 0,1 0 1,-1 0-1,0 1 0,1-1 0,-1 1 0,0-1 0,0 1 0,0 0 0,0 0 0,0 0 1,0 0-1,0 1 0,0-1 0,0 1 0,0 0 0,-1 0 0,1 0 0,0 0 0,0 1 0,0-1 1,0 1-1,0 0 0,0 0 0,0 0 0,0 0 0,0 0 0,0 1 0,0-1 0,1 1 1,-5 3-1,3-2-22,-1 1 1,1 0-1,0 0 1,0 0-1,1 0 1,0 0-1,-1 1 1,1 0-1,1-1 1,-1 1-1,1 0 1,0 1-1,0-1 1,0 0-1,1 0 1,-2 11-1,3-10-1,0 1 1,0 0-1,1-1 0,0 1 0,1-1 0,-1 1 1,1-1-1,0 0 0,1 1 0,-1-1 0,1 0 1,1 0-1,-1-1 0,1 1 0,0-1 0,5 5 1,0 0 33,1 0 0,0-1 1,1 0-1,0-1 0,0-1 1,21 12-1,6-2 195,-24-11-38,0 1 1,0 1-1,-1-1 0,0 2 0,15 12 0,-26-19-150,1 1-1,-1-1 0,1 1 1,-1 0-1,0 0 0,0 0 0,0 0 1,0 0-1,-1 1 0,0-1 0,1 0 1,-1 1-1,0-1 0,0 1 0,-1-1 1,1 1-1,-1 0 0,0-1 0,0 1 1,0 0-1,0-1 0,-1 1 0,1-1 1,-1 1-1,-2 5 0,1-4-19,0 1 0,-1-1 0,0 1-1,0-1 1,0 0 0,0 0 0,-1 0 0,0 0 0,0-1-1,0 1 1,-1-1 0,0 0 0,0-1 0,-7 5-1,5-4-53,0 0-1,0-1 1,-1 0-1,0 0 1,1-1-1,-1 0 1,0 0-1,0-1 0,0 0 1,0-1-1,0 1 1,-9-2-1,16 1 43,-1 0-1,1-1 1,0 1-1,0 0 1,-1-1-1,1 1 1,0 0-1,0-1 1,0 0-1,0 1 1,0-1-1,0 0 1,0 1-1,0-1 0,0 0 1,0 0-1,0 0 1,0 0-1,0 0 1,1 0-1,-1 0 1,0 0-1,1 0 1,-1-1-1,1 1 1,-1 0-1,1 0 1,0 0-1,-1-1 1,1 1-1,0 0 1,0 0-1,0-2 1,-1-5 65,2 0 0,-1 0 1,1 0-1,1-9 0,-1 16-56,39-169 1777,-25 115-1252,11-37 228,4 1 0,41-88 0,-67 170-765,-2 5-1,0-1 0,0 1 0,0 0 0,0 0 1,1-1-1,0 1 0,0 1 0,4-5 0,-4 6-121,-2 4-241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2.453"/>
    </inkml:context>
    <inkml:brush xml:id="br0">
      <inkml:brushProperty name="width" value="0.05" units="cm"/>
      <inkml:brushProperty name="height" value="0.05" units="cm"/>
    </inkml:brush>
  </inkml:definitions>
  <inkml:trace contextRef="#ctx0" brushRef="#br0">611 140 3257,'1'-4'404,"0"0"0,-1 0 0,1 0-1,-1 0 1,1-1 0,-1 1 0,-1 0 0,1 0 0,-1 0 0,1 0 0,-1-1 0,0 1 0,-1 0 0,1 0 0,-1 0 0,1 1 0,-6-8 0,4 7-151,0 0 0,-1 0 0,0 1 0,1 0 0,-1-1 0,0 1 0,-1 1 1,1-1-1,-1 1 0,1-1 0,-1 1 0,0 1 0,1-1 0,-6-1 0,-1 0 6,-1 0 24,0 0-1,-1 0 1,-20-1 0,18 4-191,1 0 1,-1 1-1,1 1 1,0 1-1,0 0 1,0 0-1,0 1 1,1 1-1,-1 1 1,1 0-1,-15 10 0,11-6-87,0 2 0,2 0 0,-1 1-1,2 1 1,0 0 0,0 1-1,-20 30 1,14-14-44,1 1 1,2 2 0,1-1-1,2 2 1,-10 38-1,19-54 8,-4 26-1,8-37 27,0 0 0,1 0 0,0 0 0,0 0 0,3 13 0,-3-18 5,1 0 0,0 0-1,0 0 1,0 0 0,0-1 0,0 1 0,1 0 0,-1-1 0,1 1-1,-1-1 1,1 1 0,0-1 0,0 0 0,0 1 0,1-1 0,-1 0-1,0-1 1,1 1 0,-1 0 0,1-1 0,0 1 0,-1-1 0,1 0-1,0 0 1,0 0 0,3 1 0,2-1 3,-1 0 1,1-1-1,0 0 0,-1 0 1,1-1-1,0 1 0,-1-2 1,1 1-1,7-3 0,162-59 27,-103 34-16,94-31 31,-119 45-29,76-14 1,-96 25-21,-1 1 0,1 1 0,0 2 1,52 5-1,-69-3 36,0 0 0,1 1 0,-2 1-1,1 0 1,0 0 0,-1 1 0,0 1 0,0 0 0,-1 0 0,1 1 0,-1 1 0,-1 0-1,1 0 1,-1 0 0,-1 1 0,0 1 0,0-1 0,-1 2 0,0-1 0,-1 0-1,7 16 1,-9-18 39,-2 0-1,1 0 0,-1 0 1,0 0-1,-1 1 0,0-1 1,0 0-1,-1 1 1,0-1-1,-2 17 0,0-13-4,-1 0 1,-1-1-1,1 1 0,-2-1 1,1 0-1,-14 20 0,4-9-34,-1-2 1,-2 0-1,0-1 1,-1 0-1,0-2 0,-32 24 1,21-21-67,0-1 1,-46 22 0,53-31-59,-1-1 1,0-1-1,0 0 1,-30 4-1,42-10-82,0-1-1,0 0 0,-16-1 1,24 0 33,0 0 1,1 0-1,-1-1 1,0 1-1,0-1 0,1 0 1,-1 1-1,0-1 1,1-1-1,-1 1 1,1 0-1,-1-1 0,1 1 1,0-1-1,0 0 1,0 1-1,-3-4 1,4 4-38,0 0-1,1 0 1,-1 0 0,1 0 0,-1 0 0,1 0 0,-1 0 0,1 0 0,0 0 0,0 0 0,-1 0 0,1-1 0,0 1 0,0 0 0,0 0 0,0 0 0,1-1 0,7-25-3264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073"/>
    </inkml:context>
    <inkml:brush xml:id="br0">
      <inkml:brushProperty name="width" value="0.05" units="cm"/>
      <inkml:brushProperty name="height" value="0.05" units="cm"/>
    </inkml:brush>
  </inkml:definitions>
  <inkml:trace contextRef="#ctx0" brushRef="#br0">365 378 5953,'2'-1'447,"0"0"0,0-1 0,0 1-1,0-1 1,0 1 0,-1-1 0,1 0 0,-1 1 0,1-1-1,-1 0 1,0 0 0,2-4 0,-1 2-167,-1 0 1,0 1 0,0-1 0,0 0 0,-1 0-1,1 1 1,-1-6 0,0-2 11,-1 1 0,-1 0 0,0-1-1,-6-18 1,1 9-62,-1 0 0,-2 1 0,0 0 0,-17-25 0,18 33-180,1-1 0,-1 1 0,-1 1 0,0-1 1,-1 2-1,0 0 0,-14-10 0,18 15-44,0-1 0,0 2 0,-1-1 0,1 1 0,-1 0 0,1 1-1,-1 0 1,0 0 0,0 0 0,0 1 0,0 0 0,0 1 0,-14 1 0,17-1-7,1 1 0,-1 0 0,1 0 0,-1 0-1,1 1 1,0 0 0,-1 0 0,1 0 0,0 0 0,0 0 0,1 1 0,-1 0 0,0 0-1,1 0 1,0 0 0,-1 0 0,1 1 0,-2 3 0,1 0-5,0-1-1,1 0 1,0 1 0,0 0 0,1 0 0,-1 0-1,1 0 1,1 0 0,0 0 0,-1 11 0,2 0-11,1 0 1,0 0-1,1 0 1,1-1 0,1 1-1,9 24 1,4 5 51,48 90 1,-46-101 109,2-1-1,36 47 1,-45-67-29,1 0 0,1-1 0,0-1 0,0-1 0,2 0 0,-1 0-1,21 10 1,-29-18-67,0-1 0,1 0 0,-1 0 0,1 0 0,-1-1-1,1 0 1,0-1 0,0 0 0,0 0 0,0 0 0,-1-1-1,1-1 1,0 1 0,0-1 0,0 0 0,12-4 0,-8 0-23,0 0 1,0 0-1,-1-1 1,0 0-1,0-1 0,-1-1 1,0 1-1,0-2 1,13-14-1,-1 0-98,31-43-1,-44 52-328,0 0 0,-1 0 0,-1 0 0,0-1 0,6-21 0,-11 30-222,-1-1-1,1 1 1,-1-1 0,-1 0-1,1 1 1,-1-1-1,0 0 1,0 0 0,-1 1-1,0-1 1,-3-9 0,0 3-1821,-9-16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432"/>
    </inkml:context>
    <inkml:brush xml:id="br0">
      <inkml:brushProperty name="width" value="0.05" units="cm"/>
      <inkml:brushProperty name="height" value="0.05" units="cm"/>
    </inkml:brush>
  </inkml:definitions>
  <inkml:trace contextRef="#ctx0" brushRef="#br0">449 669 4513,'5'4'716,"-1"0"1,1 0 0,-1 0-1,1-1 1,0 0-1,6 3 1,-70-19 3804,30 4-3993,0-1 1,1-2-1,0 0 0,1-2 1,1-1-1,-46-34 1,55 35-352,1-1 1,0 0-1,1-1 1,1 0-1,0-1 1,1-1-1,1 0 1,1-1-1,0 0 1,-11-30 0,16 33-63,1-1 0,0 1 0,1-1 1,1 0-1,1 0 0,0 0 1,1-1-1,1 1 0,0 0 1,2 0-1,0 0 0,4-18 1,-1 17-56,7-18 0,-10 31-164,0 0 0,1 1 0,-1-1 0,1 0 0,0 1 0,0 0 1,1 0-1,5-6 0,-9 9-44,1 0 1,0 1-1,0-1 1,0 0 0,-1 1-1,1-1 1,0 1-1,0-1 1,0 1-1,0-1 1,0 1 0,0 0-1,0-1 1,0 1-1,0 0 1,0 0 0,0 0-1,0 0 1,1 0-1,-1 0 1,0 0-1,0 0 1,0 0 0,0 0-1,0 0 1,0 1-1,0-1 1,0 1 0,0-1-1,0 0 1,0 1-1,0 0 1,-1-1-1,1 1 1,0-1 0,1 3-1,16 16-3973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4.348"/>
    </inkml:context>
    <inkml:brush xml:id="br0">
      <inkml:brushProperty name="width" value="0.05" units="cm"/>
      <inkml:brushProperty name="height" value="0.05" units="cm"/>
    </inkml:brush>
  </inkml:definitions>
  <inkml:trace contextRef="#ctx0" brushRef="#br0">1 439 4057,'1'1'737,"0"-1"-1,0 1 1,1 0 0,-1 0 0,0-1-1,0 1 1,0 0 0,0 0 0,0 0 0,1 1-1,-2-1-692,1-1-1,-1 0 0,0 0 1,0 0-1,1 1 1,-1-1-1,0 0 0,0 0 1,0 1-1,1-1 1,-1 0-1,0 1 0,0-1 1,0 0-1,0 1 0,0-1 1,0 0-1,1 1 1,-1-1-1,0 0 0,0 1 1,0-1-1,0 0 1,0 1-1,0-1 0,-1 0 1,1 1-1,0-1 1,0 0-1,0 1 0,0-1 1,0 0-1,0 1 0,-1-1 1,1 0-1,0 0 1,0 1-1,0-1 0,-1 0 1,1 0-1,0 1 1,0-1-1,-1 0 0,1 1 1,0-1-28,-4 1 237,3-3 60,4-2 468,70-87 109,-64 78-708,0-1 0,0 0-1,-2 0 1,8-18-1,12-54 524,-23 72-624,1-4 34,-1 0 0,-1-1 1,2-18-1,-5 29-431,0 1 1,0-1 0,-1 1 0,0-1 0,0 1 0,-1-1-1,0 1 1,0 0 0,-6-13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364"/>
    </inkml:context>
    <inkml:brush xml:id="br0">
      <inkml:brushProperty name="width" value="0.05" units="cm"/>
      <inkml:brushProperty name="height" value="0.05" units="cm"/>
    </inkml:brush>
  </inkml:definitions>
  <inkml:trace contextRef="#ctx0" brushRef="#br0">11 430 3825,'-2'1'4075,"-5"1"1285,5-1-4179,2-1-1122,0 0 1,0 0-1,0 0 0,0 0 0,0 0 0,0 0 0,0 0 0,0 0 0,0 0 0,0 0 0,0 0 0,0 1 0,0-1 0,0 0 0,0 0 1,1 1 1121,-1-1-1122,0 0 0,0 0 0,0 0 0,0 0 0,1 0 0,25 16 511,161 83 248,-94-50-551,45 20 89,-93-49-221,51 14 0,49 2 37,-144-36-172,1 0 0,0 1 1,-1-1-1,1 0 1,-1 0-1,1 0 0,0 0 1,-1 0-1,1-1 0,2 0 1,-4 1 0,1 0 1,-1 0 0,1-1 0,-1 1 0,0 0-1,1 0 1,-1-1 0,0 1 0,1 0-1,-1-1 1,0 1 0,1-1 0,-1 1 0,0 0-1,0-1 1,0 1 0,0-1 0,1 1-1,-1-1 1,0 1 0,0-1 0,0 1 0,0-1-1,0 1 1,0-1 0,0 1 0,0 0 0,0-1-1,0 1 1,0-1 0,0 1 0,-1-1-1,1 1 1,0-1 0,0 1 0,0 0 0,-1-1-1,1 0 1,-3-6 80,-1 0-1,0 0 1,0 0 0,-6-7-1,-9-14 107,-48-87 264,-72-112-137,47 113-209,-6-10-21,42 43-2,49 73-73,7 7-31,0 1 0,0 0-1,0 0 1,0 0-1,0 0 1,0 0-1,0 0 1,-1-1-1,1 1 1,0 0-1,0 0 1,0 0 0,0 0-1,0 0 1,0 0-1,-1 0 1,1 0-1,0 0 1,0 0-1,0-1 1,0 1-1,0 0 1,-1 0-1,1 0 1,0 0 0,0 0-1,0 0 1,0 0-1,0 0 1,-1 0-1,1 0 1,0 0-1,0 0 1,0 0-1,0 0 1,-1 1 0,1-1-1,0 0 1,0 0-1,0 0 1,0 0-1,0 0 1,0 0-1,-1 0 1,1 0-1,0 0 1,0 1-1,0-1 1,0 0 0,0 0-1,0 0 1,0 0-1,0 0 1,0 0-1,-1 1 1,1-1-1,0 0 1,3 6-4352,0-4 1986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707"/>
    </inkml:context>
    <inkml:brush xml:id="br0">
      <inkml:brushProperty name="width" value="0.05" units="cm"/>
      <inkml:brushProperty name="height" value="0.05" units="cm"/>
    </inkml:brush>
  </inkml:definitions>
  <inkml:trace contextRef="#ctx0" brushRef="#br0">1 0 8442,'33'39'3641,"4"0"191,6 10-1767,1-4-793,5 2-168,-10-7-440,-1 0-39,-6-12-329,-5-4-88,-7-13-328,-5-7-432,-6-10-537,-9-12-791,-9-5-465,-14-10-1935,-8-1 191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177"/>
    </inkml:context>
    <inkml:brush xml:id="br0">
      <inkml:brushProperty name="width" value="0.05" units="cm"/>
      <inkml:brushProperty name="height" value="0.05" units="cm"/>
    </inkml:brush>
  </inkml:definitions>
  <inkml:trace contextRef="#ctx0" brushRef="#br0">212 114 4625,'0'-6'489,"-1"0"0,1 0-1,-1 0 1,0 0 0,0 0 0,-1 1-1,0-1 1,0 0 0,0 1 0,-4-8-1,4 10-211,0 0-1,-1 0 0,1 0 0,0 0 1,-1 1-1,0-1 0,0 0 0,0 1 1,0 0-1,0 0 0,0 0 0,0 0 1,-1 1-1,1-1 0,-1 1 0,1-1 1,-7 0-1,5 1-100,0 1 0,-1-1 1,1 1-1,0 0 0,0 0 0,0 1 1,0 0-1,0 0 0,0 0 0,0 0 1,0 1-1,0 0 0,0 0 0,0 0 1,-6 4-1,7-3-143,1-1 0,-1 1 0,1 0 1,0 0-1,0 0 0,0 0 0,0 1 1,0-1-1,1 1 0,0-1 0,-1 1 1,1 0-1,1 0 0,-1 0 0,1 0 1,-1 0-1,1 1 0,-1 6 0,2-4-25,0 1-1,0-1 0,1 0 0,-1 0 1,2 1-1,-1-1 0,1 0 1,0 0-1,4 9 0,2 2 15,1-1 0,16 23 0,2-4 230,1 0 1,2-2-1,43 38 1,-58-58-66,0-2 1,1 0 0,0 0 0,1-2-1,0 0 1,24 10 0,-32-16-103,0-1-1,1 0 1,-1-1 0,1 0-1,-1 0 1,1-1 0,0-1-1,0 1 1,-1-2 0,1 1-1,0-1 1,0-1 0,-1 0-1,16-4 1,-8-1 35,0 0 0,0-1 0,-1-1 0,19-13 0,-26 16-99,0-1 0,0 0 1,-1-1-1,0 0 0,0 0 0,-1-1 0,0 0 1,8-13-1,-14 21-136,0 0 0,-1 0 0,1-1 0,0 1 0,-1 0 1,1 0-1,-1-1 0,0 1 0,1 0 0,-1-1 0,0 1 0,0 0 0,0-1 0,0 1 0,0-1 1,0 1-1,0 0 0,0-1 0,0 1 0,-1 0 0,1-1 0,0 1 0,-1 0 0,0 0 0,1-1 1,-1 1-1,0 0 0,1 0 0,-1 0 0,0 0 0,-1-2 0,0 2-157,-4-4-1789,1 0 0,-9-9 0,1-4-2042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647"/>
    </inkml:context>
    <inkml:brush xml:id="br0">
      <inkml:brushProperty name="width" value="0.05" units="cm"/>
      <inkml:brushProperty name="height" value="0.05" units="cm"/>
    </inkml:brush>
  </inkml:definitions>
  <inkml:trace contextRef="#ctx0" brushRef="#br0">181 528 6849,'-1'-1'400,"1"0"0,0 0-1,0 0 1,-1 0-1,1 0 1,0 0-1,0 0 1,0 1-1,0-1 1,0 0-1,0 0 1,0 0-1,1 0 1,-1-1-1,6-17 951,-1 6-747,2-16-104,-1 0 0,-1-1 0,-2 1 0,0-58 0,-4 64-429,-1 0 1,-2 0-1,0 1 0,-1-1 0,-1 1 0,-1 1 1,-10-23-1,14 38-65,0 0 1,-1 0 0,0 0-1,0 0 1,0 0-1,-1 1 1,0 0 0,-7-6-1,10 9 0,-1 0-1,1 0 1,-1 0-1,1 1 1,-1-1-1,0 1 1,1 0-1,-1 0 1,0 0-1,0 0 1,0 0-1,0 1 1,0-1-1,0 1 1,0 0-1,0 0 1,0 0-1,0 0 1,0 0-1,0 1 1,-5 1-1,5-1 2,-1 1-1,1-1 0,0 1 0,0 0 1,0 0-1,0 0 0,0 1 1,0-1-1,1 1 0,-1-1 1,1 1-1,0 0 0,0 0 1,0 0-1,0 0 0,0 0 1,0 0-1,1 1 0,0-1 1,0 1-1,0-1 0,-1 6 1,0 3 3,1-1 0,0 1 1,0-1-1,2 1 0,2 20 1,2 1 24,14 41-1,-16-62-8,5 17 164,2-1 0,21 44 1,-22-54 39,2 0 1,-1-1 0,2-1 0,23 27-1,-28-36-129,0-1 0,0 0-1,1 0 1,0 0 0,0-1 0,0 0-1,0-1 1,1 0 0,0 0 0,0-1-1,0 0 1,0-1 0,0 1-1,1-2 1,-1 1 0,15-1 0,-9-1-34,-1-1 1,1-1-1,-1 0 1,0-1-1,0-1 1,0 0-1,0-1 1,-1 0-1,1-1 1,13-9-1,0-2-330,-1-1 0,0-2 0,30-30 0,-53 47-120,0 0-1,0-1 0,-1 1 1,1-1-1,2-5 1,7-20-5735,-8 15 2228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081"/>
    </inkml:context>
    <inkml:brush xml:id="br0">
      <inkml:brushProperty name="width" value="0.05" units="cm"/>
      <inkml:brushProperty name="height" value="0.05" units="cm"/>
    </inkml:brush>
  </inkml:definitions>
  <inkml:trace contextRef="#ctx0" brushRef="#br0">239 13 7250,'-7'-3'1247,"0"1"0,-1-1 0,-13-1 0,17 3-990,0 1 1,1 0-1,-1 0 1,0 0-1,1 1 0,-1-1 1,0 1-1,1 0 1,-1 0-1,-6 3 1,2 1-36,-1 0 0,1 0 0,1 1 0,-1 0 0,1 1 0,0-1 0,0 1 0,1 1 0,-10 14 0,5-6 69,1 0 1,2 1 0,-1 0-1,-6 21 1,12-30-141,1 1-1,-1 0 1,1 0-1,1 0 1,0 1-1,0-1 1,1 16-1,1-23-122,-1 0-1,0 0 1,1 0 0,-1 0-1,1 0 1,0 1-1,-1-1 1,1 0 0,0-1-1,0 1 1,1 0-1,-1 0 1,0 0-1,1-1 1,-1 1 0,1 0-1,-1-1 1,3 2-1,-2-2-18,0 0 0,0 0 1,0 0-1,1 0 0,-1 0 0,0-1 0,0 1 0,1-1 0,-1 0 0,0 1 0,0-1 0,1 0 0,-1-1 0,0 1 0,1 0 0,-1 0 0,0-1 0,3-1 0,25-9 3,0-2-1,46-28 1,-50 27 4,7-4-35,44-17 0,-66 31 18,0 0-1,0 1 1,0 0-1,1 1 1,-1 1 0,1-1-1,0 2 1,14 0-1,-20 1 26,0 0-1,0 0 1,0 0-1,0 1 1,-1 0-1,1 0 1,-1 0-1,1 1 1,-1 0-1,0 0 0,0 0 1,0 1-1,0-1 1,-1 1-1,1 0 1,-1 1-1,6 7 1,-4-4 102,-1 1 0,1 1 1,-2-1-1,1 1 0,-1-1 1,-1 1-1,0 0 0,0 0 1,2 17-1,-3-2 129,-2-1-1,0 1 1,-1-1-1,-1 0 1,-11 48-1,7-50-178,0 0 0,-1 0 0,-1 0 0,-2-1 0,-21 39 0,11-30-927,0-1 0,-2-1 0,-43 43-1,0-3-6073,34-31 2500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27.824"/>
    </inkml:context>
    <inkml:brush xml:id="br0">
      <inkml:brushProperty name="width" value="0.05" units="cm"/>
      <inkml:brushProperty name="height" value="0.05" units="cm"/>
    </inkml:brush>
  </inkml:definitions>
  <inkml:trace contextRef="#ctx0" brushRef="#br0">88 103 2112,'-12'-15'1832,"-11"-22"-1,23 37-1817,-7-17 1514,7 17-1393,0-1 0,0 0 0,0 1 0,0-1 0,0 0 0,-1 1 0,1-1 0,0 1 0,0-1-1,-1 1 1,1-1 0,0 1 0,-1-1 0,1 1 0,0-1 0,-1 1 0,1-1 0,-1 1 0,1-1 0,-1 1 0,1 0 0,-1-1 0,1 1 0,-1 0 0,1-1 0,-1 1 0,0 0-1,0 0 1,1-17 7027,0 13-6051,0 9-768,0 13-257,5 183 184,-1-134-163,5 280 342,-10-332-437,0 6-10,1-1 1,3 32 0,0-40-40,-3-12 35,0 0 0,0 1 1,0-1-1,0 0 0,1 0 0,-1 0 0,0 0 0,0 0 1,0 0-1,0 0 0,0 0 0,0 1 0,0-1 1,0 0-1,0 0 0,0 0 0,1 0 0,-1 0 0,0 0 1,0 0-1,0 0 0,0 0 0,0 0 0,0 0 0,1 0 1,-1 0-1,0 0 0,0 0 0,0 0 0,0 0 0,0 0 1,0 0-1,1 0 0,-1 0 0,0 0 0,0 0 0,0 0 1,0 0-1,0 0 0,1-1-2,0 0 0,-1 0 0,1 0 0,0 0 0,-1 0 0,1 0 0,-1 0 0,0-1 0,1 1 0,-1 0 0,0 0 0,0 0 0,0-3 0,2-26-42,-1-1-1,-6-42 1,-14-60 5,0-9 147,10-24-72,5 131-48,1 19-20,1-21 0,-5 2-4665,6 14-744,1 15 2153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861"/>
    </inkml:context>
    <inkml:brush xml:id="br0">
      <inkml:brushProperty name="width" value="0.05" units="cm"/>
      <inkml:brushProperty name="height" value="0.05" units="cm"/>
    </inkml:brush>
  </inkml:definitions>
  <inkml:trace contextRef="#ctx0" brushRef="#br0">6 79 4889,'18'-41'11562,"-18"42"-11503,-7 6 1878,7-7-1935,-1 1 0,1-1 0,0 0 0,0 1 0,0-1 1,0 0-1,0 1 0,0-1 0,0 1 0,0-1 0,0 0 1,0 1-1,0-1 0,0 0 0,1 1 0,-1-1 0,0 0 0,0 1 1,0-1-1,0 0 0,1 1 0,-1-1 0,0 0 0,0 0 1,0 1-1,1-1 0,-1 0 0,0 0 0,0 1 0,1-1 1,-1 0-1,0 0 0,1 0 0,-1 0 0,0 1 0,1-1 0,-1 0 1,0 0-1,1 0 0,-1 0 0,0 0 0,1 0 0,-1 0 1,1 0-1,-1 0 0,0 0 0,1 0 0,-1 0 0,0 0 1,1 0-1,-1 0 0,0 0 0,1-1 0,-1 1 0,0 0 0,1 0 1,-1 0-1,0 0 0,0-1 0,1 1 0,-1 0 0,2-2-3,0 1 0,0 0 0,-1-1 0,1 1 0,0 0 0,-1-1 0,1 0 0,1-2 0,-3 3 10,1 0 0,0 0 0,-1-1 0,1 1 1,-1 0-1,0 0 0,1-1 0,-1 1 0,0 0 1,0-1-1,0 1 0,0 0 0,0-1 0,0 1 1,0 0-1,0 0 0,0-1 0,-1 1 0,1 0 1,-1-2-1,1 2 17,-1 1-1,0-1 1,1 0 0,-1 0 0,0 1 0,0-1-1,0 0 1,1 1 0,-1-1 0,0 1-1,0-1 1,0 1 0,0-1 0,0 1-1,0 0 1,0 0 0,0-1 0,0 1 0,0 0-1,0 0 1,0 0 0,0 0 0,0 0-1,-2 0 1,2 0 1,0 1-1,0-1 1,0 0-1,0 1 1,0-1-1,0 1 1,0-1-1,0 1 1,0-1-1,0 1 1,0 0-1,0-1 1,0 1-1,1 0 1,-1 0-1,0-1 1,0 1-1,1 0 1,-1 0-1,0 0 1,1 0-1,-1 2 1,0-1-5,0-1 1,1 1 0,-1-1-1,1 1 1,0-1 0,-1 1-1,1-1 1,0 1 0,0 0-1,0-1 1,0 1 0,0-1-1,0 1 1,1 0 0,0 2-1,0-3-13,0 0-1,0 0 0,0 0 1,0 0-1,0 0 0,0 0 1,1 0-1,-1 0 0,1 0 1,-1-1-1,0 1 0,1 0 1,-1-1-1,1 1 0,2 0 1,0-1-9,0 1 1,0 0 0,0-1-1,0 0 1,0 0 0,0 0-1,0 0 1,4-1-1,0 0 5,0-2-332,-6-1 1006,-3 1-2016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09.769"/>
    </inkml:context>
    <inkml:brush xml:id="br0">
      <inkml:brushProperty name="width" value="0.05" units="cm"/>
      <inkml:brushProperty name="height" value="0.05" units="cm"/>
    </inkml:brush>
  </inkml:definitions>
  <inkml:trace contextRef="#ctx0" brushRef="#br0">811 54 5417,'72'-44'2635,"-52"34"-363,-13 11-671,-4 0-1021,0-1-162,-3 0-362,0 0 0,0 0 0,1 0-1,-1 0 1,0 0 0,0 0-1,0 0 1,1 0 0,-1 0 0,0 0-1,0 0 1,0 0 0,1 0 0,-1 0-1,0 0 1,0 0 0,0 0-1,1 0 1,-1 0 0,0 0 0,0 0-1,0 0 1,1 0 0,-1 1-1,0-1 1,0 0 0,0 0 0,0 0-1,1 0 1,-1 0 0,0 1-1,0-1 1,0 0 0,0 0 0,0 0-1,0 1 1,0-1 0,1 0-1,-1 0 1,0 0 0,0 1 0,0-1-1,0 0 1,0 0 0,0 0-1,0 1 1,0-1 0,0 0 0,0 0-1,0 0 1,0 1 0,0-1 0,-1 0-1,1 0 1,0 0 0,0 1-1,0-1 1,0 0 0,0 0 0,0 0-1,0 1 1,-1-1 0,0 7 1216,1-7-1256,-1 3 57,0 1 0,-1-1 0,1 0 0,0 0 0,-1 0 0,0 0 0,1 0 0,-4 3 0,-123 155 1260,86-110-943,-81 88 573,-16 4-131,132-136-812,-1 1 0,1 0 0,1 0 0,-1 0 0,1 1 0,-7 14 0,10-16-41,-2 4 164,16-27 83,-7 9-205,3-4 5,37-55 142,-30 48 54,20-39 1,-31 50-201,-1 1 0,0 0 0,0-1 0,0 1 1,-1-1-1,0 0 0,-1 1 0,1-1 0,-1 0 0,0 0 0,-1 1 1,0-1-1,-2-9 0,1 8-14,0 0-1,0 0 1,-1 1 0,0-1-1,-1 1 1,0-1 0,0 1 0,0 0-1,-1 1 1,-9-11 0,3 6-25,0 2 0,-1 0 1,0 0-1,-1 1 0,1 0 1,-1 1-1,-1 1 1,0 0-1,-26-7 0,23 8-20,-1 2-1,1 0 0,-1 1 0,0 1 1,0 0-1,0 1 0,-29 5 1,36-3 56,1 0 0,0 0 0,0 1 0,0 1 0,1-1 0,-1 2 0,1-1 0,-13 10 0,17-11 27,0 1 0,0 0 0,1 0 0,-1 1 0,1-1 0,0 1-1,1 0 1,-1 0 0,1 1 0,0-1 0,0 0 0,1 1 0,-1 0-1,1 0 1,-1 6 0,1-4 44,1 0-1,1 0 1,0-1 0,0 1-1,0 0 1,1-1 0,0 1-1,0 0 1,1-1 0,0 1-1,0-1 1,1 0 0,4 9-1,3 2 161,0 0-1,1-2 0,24 30 1,-15-24-45,1-1-1,2-1 1,34 25 0,-48-39-168,8 6-34,0-1 0,29 14 0,-45-25-23,-1 1 0,1-1 0,-1 0 0,1 1 0,-1-1 0,1 0 0,-1 0-1,1 1 1,-1-1 0,1 0 0,0 0 0,-1 0 0,1 0 0,-1 0 0,1 0 0,-1 0 0,1 0 0,0 0 0,-1 0-1,1 0 1,-1 0 0,1 0 0,-1 0 0,1-1 0,0 1 0,-1 0 0,1 0 0,-1-1 0,1 1 0,-1 0 0,1-1-1,-1 1 1,0 0 0,1-1 0,-1 1 0,1-1 0,-1 1 0,1-1 0,0-2-531,0 0 0,-1 1 0,1-1 0,-1 0 1,1 1-1,-1-6 0,1-3-1977,2-4-2283,-2-2-276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0.819"/>
    </inkml:context>
    <inkml:brush xml:id="br0">
      <inkml:brushProperty name="width" value="0.05" units="cm"/>
      <inkml:brushProperty name="height" value="0.05" units="cm"/>
    </inkml:brush>
  </inkml:definitions>
  <inkml:trace contextRef="#ctx0" brushRef="#br0">30 80 4897,'-29'-29'2249,"47"42"3702,9 1-3764,31 10-538,5 5 133,-43-19-1211,32 12 1,-44-20-530,35 13 149,71 12 1,-110-26-186,1-1 0,0 0-1,0 0 1,0 0 0,0 0 0,7-2-1,-10 2 3,0-1-1,0 1 0,0-1 0,-1 1 1,1-1-1,0 0 0,-1 0 0,1 0 0,-1 0 1,1 0-1,-1 0 0,1 0 0,-1-1 0,0 1 1,1 0-1,-1-1 0,0 1 0,0-1 1,0 1-1,1-3 0,-1 1 1,0 1 1,0 0-1,0 0 1,0-1-1,-1 1 0,1 0 1,-1-1-1,1 1 1,-1 0-1,0-1 0,0 1 1,0-1-1,0 1 1,-1 0-1,1-1 0,-1 1 1,1 0-1,-1-1 1,-1-2-1,0 2-7,-6-15 3,-16-22 0,20 35-13,0-1 0,0 2 0,0-1 0,-1 0 0,1 1 0,-1 0 0,0 0 0,-8-4 0,4 3 49,0 1 0,0 1 0,0 0 1,-1 0-1,1 1 0,-1 0 0,1 1 0,-1 0 0,0 0 0,1 1 1,-1 0-1,0 1 0,1 0 0,-1 0 0,0 1 0,1 1 0,0 0 1,-1 0-1,1 0 0,1 1 0,-1 1 0,0-1 0,1 1 0,0 1 1,0 0-1,1 0 0,-1 0 0,1 1 0,-8 10 0,11-11 40,0 0-1,1 1 1,0 0 0,0 0-1,0 0 1,1 0-1,0 0 1,0 1 0,1-1-1,-1 0 1,2 1-1,-1-1 1,1 9-1,1-4-13,0 0 0,0 0-1,1 0 1,1-1 0,0 1-1,1-1 1,6 16-1,-6-20-30,0 1 0,1-1-1,-1-1 1,2 1 0,-1-1-1,1 1 1,-1-1 0,2-1-1,-1 1 1,1-1 0,10 6-1,-7-6-24,0 1 0,0-2 0,1 1 0,0-1 0,0-1 0,0 0 0,17 2 0,-14-3-156,-9-1 189,-1 0 0,1-1 0,0 0 0,0 1 0,6-2 0,-10 1-120,0 0 1,1-1-1,-1 1 0,0 0 1,0-1-1,0 1 0,0-1 1,0 1-1,0-1 0,0 0 1,0 1-1,0-1 0,0 0 1,0 0-1,0 0 0,0 0 1,0 0-1,-1 0 0,1 0 1,0 0-1,-1 0 0,1 0 1,-1 0-1,1 0 0,-1-2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427"/>
    </inkml:context>
    <inkml:brush xml:id="br0">
      <inkml:brushProperty name="width" value="0.05" units="cm"/>
      <inkml:brushProperty name="height" value="0.05" units="cm"/>
    </inkml:brush>
  </inkml:definitions>
  <inkml:trace contextRef="#ctx0" brushRef="#br0">1074 575 6385,'3'1'600,"1"0"0,-1-1 0,0 1 0,1-1 0,-1 0 0,1 0 0,-1 0 0,0-1 0,1 1 0,-1-1 0,0 0 0,5-1 0,-4 0-193,0 0 0,0 0 0,0 0 0,0-1 0,0 1 0,-1-1 0,1 0 0,4-5 0,-4 4-252,0-1 0,-1 1 0,0 0 0,0-1-1,0 0 1,-1 0 0,1 0 0,-1 0 0,-1 0 0,1 0-1,0-1 1,-1 1 0,0 0 0,-1-1 0,1 1 0,-1-7-1,-1 3-46,-1 0 1,0 0-1,0 0 0,0 0 0,-5-8 0,-22-43 146,18 41-237,-1 0-1,-24-28 1,-38-30-99,48 53 46,-1 1 1,-1 1-1,0 2 0,-57-30 1,74 45 34,0 0 0,0 0 1,0 1-1,-1 1 1,1 0-1,-1 1 1,0 0-1,0 1 0,0 0 1,0 0-1,0 2 1,0-1-1,-17 4 1,18-1 6,-1 0 0,1 1 0,0 0 0,0 1 0,-16 9 0,10-3-10,-1 1-1,-18 15 0,-49 56 5,58-55 1,-54 44 0,48-47 39,-1-2 1,-46 22 0,49-28-45,0 1 0,-48 39 0,70-50-1604,23-29-9316,32-30 7438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800"/>
    </inkml:context>
    <inkml:brush xml:id="br0">
      <inkml:brushProperty name="width" value="0.05" units="cm"/>
      <inkml:brushProperty name="height" value="0.05" units="cm"/>
    </inkml:brush>
  </inkml:definitions>
  <inkml:trace contextRef="#ctx0" brushRef="#br0">2 0 7554,'-1'5'3960,"11"20"401,9 4-1688,8 4-305,1-6-671,3-2-457,-4-15-584,-3-3-328,-9-7-272,-3 2-536,-8 0-240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239"/>
    </inkml:context>
    <inkml:brush xml:id="br0">
      <inkml:brushProperty name="width" value="0.05" units="cm"/>
      <inkml:brushProperty name="height" value="0.05" units="cm"/>
    </inkml:brush>
  </inkml:definitions>
  <inkml:trace contextRef="#ctx0" brushRef="#br0">1 39 3609,'11'16'4232,"-6"-9"-2629,0 0 0,1 0 0,11 11 1,-4-7-724,0-2 0,0 1 0,0-2 0,24 12 0,-21-13-623,0 0-1,1-2 1,-1 0 0,1 0-1,0-2 1,0 0-1,24 1 1,-34-4-238,0 0 0,0-1 0,-1 0 0,1 0 0,0 0 1,-1-1-1,1 0 0,-1 0 0,7-4 0,-9 4-8,1 0-1,-1-1 1,-1 0 0,1 1 0,0-1-1,-1-1 1,1 1 0,-1-1 0,0 1-1,0-1 1,0 0 0,-1 0 0,0 0-1,3-5 1,-2 3 0,-1-1 0,0 0 0,0 0-1,0 0 1,0-9 0,-1 14-18,-1-1 0,0 1 0,0 0 0,0 0 0,0 0 0,-1-1 0,1 1-1,0 0 1,-1 0 0,1 0 0,-1 0 0,0 0 0,0 0 0,0 0 0,0 0 0,0 0 0,0 0 0,-1 0 0,1 1 0,0-1 0,-3-1-1,0 0-18,-1 0-1,1 0 1,-1 1-1,1 0 0,-1 0 1,0 0-1,0 1 0,0 0 1,-7-2-1,-5 1-48,-25 1 0,41 1 73,-14 0 29,0 1 1,0 0-1,0 2 0,0-1 1,0 2-1,1 0 1,-1 0-1,-22 12 1,29-12 60,1 0 0,-1 0 1,1 1-1,0 1 0,0-1 1,1 1-1,0 0 0,0 1 1,0-1-1,0 1 0,1 0 1,1 0-1,-1 1 0,1 0 0,0 0 1,-3 11-1,4-11-10,1 0-1,0 0 1,0 0-1,1 0 1,0 0-1,1 1 1,0-1-1,0 0 1,1 0-1,0 0 1,0 0-1,1 0 1,0 0-1,0 0 1,1 0-1,0-1 1,0 1-1,1-1 1,0 0-1,0 0 1,1 0-1,0 0 1,0-1-1,0 0 1,11 9-1,-6-7-74,-1 0 0,1 0 1,0-1-1,0-1 0,15 8 0,-20-12-254,-1-1 0,1 1 0,0-1 0,-1 1 0,1-1 0,0-1 0,0 1 0,0-1 0,0 1 0,0-2 0,0 1-1,-1 0 1,1-1 0,0 0 0,0 0 0,7-3 0,-3 1-1965,-1-1 0,10-6 0,-5 1-2126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863"/>
    </inkml:context>
    <inkml:brush xml:id="br0">
      <inkml:brushProperty name="width" value="0.05" units="cm"/>
      <inkml:brushProperty name="height" value="0.05" units="cm"/>
    </inkml:brush>
  </inkml:definitions>
  <inkml:trace contextRef="#ctx0" brushRef="#br0">216 1 6345,'-4'8'327,"-2"6"546,-1 0 1,-1-1-1,0-1 0,-1 1 0,-12 13 0,-103 106 5936,119-127-6504,2-2-46,-1 0 0,1 1 1,1-1-1,-1 1 1,1-1-1,-4 7 0,6-10-243,0 1 0,0-1 0,-1 0 0,1 0-1,0 0 1,0 0 0,0 0 0,0 0 0,0 1 0,0-1-1,0 0 1,0 0 0,0 0 0,0 0 0,0 0-1,0 1 1,0-1 0,0 0 0,0 0 0,0 0-1,0 0 1,0 0 0,0 0 0,0 1 0,1-1-1,-1 0 1,0 0 0,0 0 0,0 0 0,0 0-1,0 0 1,0 0 0,0 1 0,0-1 0,1 0-1,5 0 334,7-5 78,18-13 198,28-21 1,-20 12-360,-7 6-176,0 1 0,61-25 0,-76 38-87,0 1 0,0 1 0,1 0 0,0 2 1,0 0-1,0 1 0,35 0 0,-47 3 22,0-1 0,1 1 0,-1 0 0,0 0 0,0 1 0,9 4 0,-13-6-11,-1 1 1,1 0-1,-1 0 1,1 0 0,-1 0-1,1 0 1,-1 0-1,0 0 1,1 0-1,-1 0 1,0 1 0,0-1-1,0 0 1,0 1-1,0-1 1,0 1-1,0-1 1,-1 1 0,1 0-1,0-1 1,-1 1-1,0 0 1,1-1 0,-1 1-1,0 0 1,0 2-1,0 1 23,-1 1-1,0 0 0,-1 0 0,1-1 1,-1 1-1,0-1 0,-1 1 1,1-1-1,-1 0 0,0 0 1,-4 5-1,-6 7 38,-23 24 0,0-7 11,-69 51-1,5-4-415,84-64-1711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3.551"/>
    </inkml:context>
    <inkml:brush xml:id="br0">
      <inkml:brushProperty name="width" value="0.05" units="cm"/>
      <inkml:brushProperty name="height" value="0.05" units="cm"/>
    </inkml:brush>
  </inkml:definitions>
  <inkml:trace contextRef="#ctx0" brushRef="#br0">613 376 6433,'12'-7'12657,"-6"0"-10146,2-6-1801,13-16 0,-3 3-317,-15 20-283,0 0 0,-1 1 0,1-1 0,-2 0 0,1 0 0,-1 0 0,1 0 0,-2 0 0,1-1 0,-1 1 0,0-11 0,0 2-27,0 6-59,-1 0-1,1 0 1,-2 0-1,1 0 1,-1 0-1,-1 1 0,1-1 1,-9-16-1,8 19-22,0 0 0,-1 0-1,0 0 1,0 0-1,-1 1 1,0 0-1,0 0 1,0 0 0,0 0-1,-1 1 1,0 0-1,-7-4 1,3 3-7,0 0 1,-1 1-1,0 0 0,0 1 0,-13-2 1,18 4 13,1 0 0,0 1-1,0-1 1,-1 1 0,1 0 0,0 0 0,0 1 0,-1 0 0,1 0 0,0 0 0,0 1 0,0-1 0,-7 4 0,10-3 3,0-1 0,0 1 0,0 0 0,0 0 0,0-1 0,1 2 0,-1-1 0,1 0 0,-1 0 0,1 0-1,0 1 1,-1-1 0,1 1 0,0-1 0,1 1 0,-1-1 0,0 1 0,0 4 0,0 5 2,1-1 0,0 1 1,1 11-1,0-12-19,3 38-6,0 26-62,-4-62 22,-1 0 1,0 1-1,-6 23 1,4-26 16,-1-1 0,0 1 1,0 0-1,-1-1 0,0 0 0,-1 0 1,0-1-1,-8 10 0,10-15 36,0 0 0,1-1 0,-2 1 1,1-1-1,0 1 0,-1-1 0,1-1 0,-7 4 0,7-4 17,0-1 0,0 0 0,1 0 0,-1 0-1,0-1 1,0 1 0,0-1 0,0 0 0,0 0 0,0 0 0,1 0-1,-7-2 1,-5-2 122,0-1 0,0-1 0,1 0 0,-22-12 0,-48-37 376,80 52-498,-3-1-25,0-1 0,1 0 0,0 0 0,0 0 0,1-1 0,-1 0-1,1 0 1,1 0 0,-1-1 0,1 0 0,0 1 0,0-2 0,1 1 0,0 0 0,0-1 0,1 1 0,0-1 0,0 0 0,0-13 0,1 5-483,1 1 0,2-26 1,0 32-630,-1 1 1,1 0 0,0 0 0,1 1-1,0-1 1,7-12 0,-5 9-3035,-4 2-181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4.411"/>
    </inkml:context>
    <inkml:brush xml:id="br0">
      <inkml:brushProperty name="width" value="0.05" units="cm"/>
      <inkml:brushProperty name="height" value="0.05" units="cm"/>
    </inkml:brush>
  </inkml:definitions>
  <inkml:trace contextRef="#ctx0" brushRef="#br0">0 1 5153,'41'3'2591,"-39"-3"-2299,-1 1 0,1-1 0,0 1-1,0 0 1,-1 0 0,1 0-1,0 0 1,-1 0 0,1 0 0,-1 0-1,1 0 1,-1 1 0,0-1 0,1 0-1,-1 1 1,0-1 0,0 1-1,0 0 1,0-1 0,0 1 0,0 2-1,3 2 620,15 28 2197,-12-20-2498,1 0-1,0 0 1,1-1 0,1 0-1,0 0 1,16 15 0,-12-17-443,1-1 1,0 0-1,0 0 0,1-2 1,0 0-1,0-1 0,32 10 1,-28-12-138,-1 0 0,1-2 1,0 0-1,0-1 0,0-1 0,35-3 1,-38-1-24,-1 0 0,0-1 0,0-1 0,0 0 0,0-1 0,-1-1 1,0 0-1,26-18 0,-37 22-8,0 0 1,-1 0 0,1 0-1,-1 0 1,0 0 0,0-1-1,0 1 1,-1-1 0,1 0-1,2-5 1,-5 8-3,1-1 0,0 1 0,-1 0 0,1-1 0,-1 1 0,0-1 0,0 1 0,1-1 0,-1 1 0,0-1 0,0 1 1,0-1-1,-1 1 0,1-1 0,0 1 0,-1-1 0,1 1 0,0-1 0,-1 1 0,0-1 0,1 1 0,-1 0 0,0-1 0,0 1 0,0 0 0,1 0 0,-2 0 0,1-1 1,0 1-1,0 0 0,0 0 0,0 1 0,-2-2 0,-2-1 17,0 0 0,-1 1 0,1 0-1,-1 0 1,-10-2 0,-6-2 67,15 4-57,0-1 23,-1 0-1,0 1 0,0 1 1,0-1-1,-11 0 1,-65 8 486,73-5-439,-1 0-1,0 1 1,1 1-1,-16 5 1,-42 20 398,66-26-461,-5 1 37,0 1-1,1 0 1,-1 1 0,1-1-1,1 1 1,-8 7 0,9-7-23,1-1-1,0 1 1,1 1 0,-1-1-1,1 0 1,0 1 0,0-1-1,-3 11 1,3-6 2,-1 2-1,2-1 1,-1 0-1,2 0 1,-1 1-1,2-1 1,-1 1-1,2-1 1,-1 1-1,2-1 1,0 1-1,0-1 1,1 0-1,0 0 1,0 0 0,2 0-1,10 20 1,-14-29-41,8 13 35,0 0 1,1-1 0,1 0-1,0-1 1,16 15 0,-10-14 22,1-1 1,0 0-1,25 12 1,61 21-195,-85-40-619,-17-25-14348,-2 2 10984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0.336"/>
    </inkml:context>
    <inkml:brush xml:id="br0">
      <inkml:brushProperty name="width" value="0.05" units="cm"/>
      <inkml:brushProperty name="height" value="0.05" units="cm"/>
    </inkml:brush>
  </inkml:definitions>
  <inkml:trace contextRef="#ctx0" brushRef="#br0">65 90 5025,'-4'-5'1984,"3"5"-1516,0-1-1,1 1 1,-1-1 0,1 0-1,-1 1 1,1-1 0,-1 0 0,1 1-1,-1-1 1,1 0 0,0 0-1,-1 0 1,1 1 0,0-1 0,0 0-1,0 0 1,0 0 0,-1-1-1,1 2-436,0 0 0,0-1-1,0 1 1,0 0-1,0-1 1,-1 1-1,1 0 1,0 0-1,0-1 1,-1 1 0,1 0-1,0 0 1,0-1-1,-1 1 1,1 0-1,0 0 1,0 0 0,-1 0-1,1 0 1,0-1-1,-1 1 1,1 0-1,0 0 1,-1 0-1,1 0 1,0 0 0,-1 0-1,1 0 1,0 0-1,0 0 1,-1 0-1,1 0 1,0 0 0,-1 0-1,1 0 1,0 1-1,-1-1 1,1 0-1,-1 0 1,0 0-33,0 0 1,0 1-1,0-1 0,0 0 0,0 1 1,0-1-1,0 1 0,0-1 1,0 1-1,1-1 0,-1 1 0,-1 1 1,-3 7 1,0-1 0,1 1 0,0 1 1,1-1-1,-3 12 0,6-20 0,0 0 1,-1 0-1,1 0 0,0 0 1,0 0-1,0 0 0,0 0 1,0 0-1,0 0 0,0 0 1,0 0-1,1 0 0,-1 0 1,0-1-1,0 1 0,1 0 0,-1 0 1,1 0-1,-1 0 0,1 0 1,-1-1-1,1 1 0,0 0 1,-1 0-1,1-1 0,0 1 1,-1 0-1,1-1 0,0 1 1,1 0-1,0 0 1,1 0-1,-1 0 1,1 0 0,-1-1 0,1 1-1,0-1 1,4 0 0,-5 0 1,1 0 0,0 0 0,0 0 0,-1-1 0,1 1 0,0-1 0,-1 0 0,1 0 0,-1 0 0,1 0 0,-1-1 0,1 1 0,-1 0 0,0-1 0,0 0 0,1 1 0,-1-1 1,-1 0-1,1 0 0,0 0 0,0-1 0,-1 1 0,1 0 0,-1-1 0,0 1 0,1-1 0,0-2 0,0-1 30,0 0 1,0 0-1,-1 0 1,1 0 0,-1-1-1,-1 1 1,1 0-1,-1-1 1,0 1-1,-2-11 1,2 16-26,0 1-1,0-1 1,-1 0 0,1 0 0,0 0 0,-1 0-1,1 1 1,0-1 0,-1 0 0,1 1 0,-1-1-1,0 0 1,1 0 0,-1 1 0,1-1 0,-1 1-1,0-1 1,0 1 0,1-1 0,-1 1 0,0-1-1,0 1 1,1 0 0,-1-1 0,0 1 0,0 0 0,0 0-1,0 0 1,0-1 0,1 1 0,-1 0 0,0 0-1,0 0 1,0 0 0,0 1 0,0-1 0,0 0-1,1 0 1,-1 0 0,-1 1 0,-2 0 3,0 1 0,0-1 0,0 1 0,0 0 0,0 0 1,1 0-1,-5 3 0,5-2-8,0 0-1,0 0 1,0 0 0,0 1 0,1-1 0,-1 1-1,1-1 1,0 1 0,0 0 0,1 0 0,-1 0-1,1 0 1,0 0 0,-1 7 0,1-9 2,1 1-1,0-1 1,-1 1 0,1-1 0,0 1-1,1-1 1,-1 1 0,0-1 0,1 1 0,0-1-1,-1 1 1,1-1 0,0 1 0,0-1 0,0 0-1,1 1 1,-1-1 0,0 0 0,1 0-1,0 0 1,-1 0 0,1 0 0,0-1 0,0 1-1,3 1 1,-3-1 2,0-2 0,0 1 0,0 0 0,1 0 0,-1 0 0,0-1 0,1 0 0,-1 1 0,0-1 0,1 0 0,-1 0 0,0 0 1,1 0-1,-1-1 0,1 1 0,-1-1 0,0 1 0,0-1 0,1 0 0,-1 0 0,0 0 0,3-1 0,-2 0 3,0 0 0,0 0 0,0 0 0,0 0 0,0-1 0,-1 1 0,1-1 0,-1 1 0,1-1 1,-1 0-1,0 0 0,0 0 0,0 0 0,1-4 0,-2 2 10,0 1 0,0-1 0,0 1 0,-1-1 0,0 1 0,1-1 1,-2 0-1,1 1 0,0-1 0,-2-5 0,1 8-15,1 0 1,0 1-1,-1-1 1,1 0 0,-1 0-1,0 1 1,1-1-1,-1 0 1,0 1-1,0-1 1,0 1-1,0-1 1,-1 1-1,1 0 1,0-1-1,0 1 1,-1 0-1,1 0 1,-1 0 0,1 0-1,-1 0 1,1 0-1,-1 0 1,0 1-1,0-1 1,1 1-1,-1-1 1,-3 0-1,4 1-4,0 0 0,-1 0 0,1 0 0,0 0-1,-1 0 1,1 1 0,0-1 0,0 0 0,-1 1-1,1-1 1,0 1 0,0-1 0,0 1 0,-1 0-1,1-1 1,0 1 0,0 0 0,-1 1 0,1 0 3,-1-1 1,1 1 0,0 0 0,-1 0-1,1 0 1,0 0 0,1 0 0,-1 0-1,0 0 1,0 2 0,0 2 64,0 1 0,0-1 0,0 0 1,1 1-1,0-1 0,2 11 0,-2-15-32,1 1 1,-1-1-1,1 1 1,0-1-1,0 0 0,0 1 1,0-1-1,2 3 1,-3-4-35,1-1 1,-1 1 0,1-1-1,-1 1 1,1-1 0,-1 1 0,1-1-1,-1 1 1,1-1 0,0 0 0,-1 1-1,1-1 1,0 0 0,-1 0-1,1 1 1,0-1 0,-1 0 0,1 0-1,0 0 1,-1 0 0,1 0-1,0 0 1,-1 0 0,1 0 0,0 0-1,-1 0 1,1 0 0,0 0 0,-1-1-1,1 1 1,0 0 0,-1 0-1,2-1 1,-1 0-21,-1-1-867,16-75-4702,-11 53 4066,6-23-2502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1.291"/>
    </inkml:context>
    <inkml:brush xml:id="br0">
      <inkml:brushProperty name="width" value="0.05" units="cm"/>
      <inkml:brushProperty name="height" value="0.05" units="cm"/>
    </inkml:brush>
  </inkml:definitions>
  <inkml:trace contextRef="#ctx0" brushRef="#br0">315 5 5449,'21'-1'2689,"-15"3"-25,-6-2-2368,-1 1 0,1-1 0,0 1 0,-1-1 0,1 0-1,0 1 1,-1-1 0,1 0 0,-1 1 0,1-1-1,0 0 1,-1 1 0,1-1 0,-1 0 0,1 0 0,-2 1-1,1-1-75,0 0 0,0 1 0,0-1 0,0 0 0,0 0 0,-1 0-1,1 0 1,0 0 0,0 0 0,0 0 0,0 0 0,-2-1 0,-5 0-73,-39-4 60,-39 0-90,58 4-107,0 2 0,1 1-1,-33 6 1,58-7-11,-1-1 0,1 1 0,-1-1 1,1 1-1,-1 0 0,1 0 0,0 0 0,0 1 0,0-1 0,-3 2 0,4-2 1,1 0-1,-1 0 0,1 0 0,-1-1 1,1 1-1,-1 0 0,1 0 0,-1 0 1,1 0-1,0 0 0,0 0 0,0 0 0,-1 0 1,1 0-1,0 0 0,0 0 0,0 0 1,0-1-1,1 1 0,-1 0 0,0 0 1,0 0-1,1 0 0,-1 0 0,0 0 0,1 0 1,-1 0-1,1 1 0,4 6 19,1 0 0,-1 0 0,14 14 0,0 2 59,44 65 317,-56-78-283,0-1-1,1 0 1,16 15 0,-18-18-51,-6-6-59,0-1 0,0 0 1,1 0-1,-1 0 0,0 0 1,0 0-1,0 0 1,0 0-1,1 1 0,-1-1 1,0 0-1,0 0 0,0 0 1,0 0-1,0 0 0,0 1 1,0-1-1,0 0 1,0 0-1,1 0 0,-1 1 1,0-1-1,0 0 0,0 0 1,0 0-1,0 0 1,0 1-1,0-1 0,0 0 1,0 0-1,0 0 0,0 1 1,-1-1-1,1 0 0,0 0 1,0 0-1,0 0 1,0 1-1,0-1 0,0 0 1,0 0-2,-1 0 0,1 0 0,0 0 0,0 0 0,0 0 0,0 0 0,0 0 0,0 0 0,-1 0 0,1 0 0,0 0 0,0 0 0,0 0 0,0-1 0,0 1 0,0 0 0,0 0 0,0 0 0,0 0 0,-1 0 0,1 0 0,0 0 0,0 0 0,0-1 0,0 1 0,0 0 0,0 0 0,0 0 0,0 0 0,0 0 0,0-1 0,0 1 0,0 0 0,0 0 0,0 0 0,0 0 0,0 0 0,0 0 0,0-1 0,0 1 0,0 0 0,0 0 0,0 0 0,0 0 0,0 0 0,0 0 0,1-1 0,2-7-26,-2 5 30,3-6-3,1 1-1,-1-1 0,9-11 1,-1 3 4,0-11 35,-11 26-39,-1 0 0,1 1 1,0-1-1,0 0 1,0 0-1,0 0 1,0 1-1,0-1 1,0 1-1,1-1 1,-1 1-1,3-3 1,-1 1-8,0 1 1,1 0 0,-1 0 0,1 0-1,-1 0 1,1 0 0,0 1-1,0 0 1,0-1 0,-1 1 0,1 1-1,0-1 1,0 1 0,0-1 0,0 1-1,0 0 1,0 1 0,0-1-1,0 1 1,7 1 0,-5 0 11,0 0 0,0 1 0,0 0 1,0 0-1,0 0 0,-1 1 0,0-1 0,1 1 0,-1 1 1,-1-1-1,1 1 0,5 6 0,-1 1 20,0 1 0,-1-1 0,-1 2 1,9 18-1,-13-25 18,-1-1 1,0 1-1,0-1 1,0 1-1,-1-1 1,0 1-1,0 0 1,-1 0-1,0 0 1,0 0-1,-1-1 1,-1 10-1,1-13 15,0 1 0,-1-1-1,1 1 1,-1-1 0,0 0-1,0 0 1,0 0 0,0 0-1,0 0 1,-1 0 0,1 0-1,-1-1 1,0 1 0,0-1-1,0 0 1,-5 3 0,-4 1 52,0 0 0,-1-1 0,-14 4 0,14-5-85,0 0 0,0-1-1,-1-1 1,1 0 0,0-1-1,-19 0 1,21-1-123,7-1 202,4-1-1873,30-11-11292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2.071"/>
    </inkml:context>
    <inkml:brush xml:id="br0">
      <inkml:brushProperty name="width" value="0.05" units="cm"/>
      <inkml:brushProperty name="height" value="0.05" units="cm"/>
    </inkml:brush>
  </inkml:definitions>
  <inkml:trace contextRef="#ctx0" brushRef="#br0">235 223 5329,'13'-71'2082,"-12"68"-1826,-1-1 0,0 0 0,1 1 0,-1-1 0,-1 1 0,1-1 1,0 1-1,-1-1 0,0 0 0,0 1 0,0 0 0,0-1 0,-3-3 0,3 4-115,-1 1 0,0-1 0,0 1-1,0-1 1,0 1 0,0 0 0,-1 0 0,1 0 0,-1 0-1,1 1 1,-1-1 0,-4-1 0,1 0 12,-1 1 0,1 0 0,-1 1 0,1 0 1,-1 0-1,0 0 0,1 1 0,-1 0 0,0 0 0,0 1 0,-8 1 0,8 0-5,-1 0-1,1 1 0,0-1 0,0 2 0,0-1 0,0 1 1,0 0-1,1 0 0,0 1 0,0-1 0,0 1 0,-9 12 1,12-15-101,1 1 0,0 0 1,0 0-1,0 0 1,0 0-1,1 0 1,-1 0-1,1 1 1,0-1-1,0 0 1,0 1-1,0-1 0,0 1 1,1-1-1,-1 1 1,1-1-1,0 1 1,1 0-1,-1-1 1,0 1-1,1-1 1,0 1-1,0-1 0,0 1 1,0-1-1,0 0 1,1 0-1,0 1 1,2 3-1,1 0 17,1-1 0,-1 0-1,1 0 1,0-1 0,0 1-1,1-1 1,0 0 0,14 7 0,6 1 59,32 11-1,-23-10-54,-29-12-48,6 3 2,-1 0 0,-1 1 1,1 0-1,10 8 1,-20-12-13,1-1 0,-1 1 0,0 0 0,1 0 0,-1 1 0,0-1 0,-1 0 0,1 0 0,0 1 0,-1 0 1,1-1-1,-1 1 0,0 0 0,0-1 0,0 1 0,0 0 0,0 0 0,-1 0 0,1 0 0,-1 0 0,0 0 0,0 0 0,0 4 0,-2 1 14,0-1 1,0 0-1,0 1 0,-1-1 0,0 0 0,0 0 0,-1 0 0,0-1 0,0 1 0,-1-1 0,0 0 0,-10 10 0,9-10-60,-1 0 0,0 0 0,-1-1 0,1 1 0,-1-2 0,0 1 0,0-1 1,-1 0-1,1-1 0,-12 4 0,13-6 6,1 0 0,-1 0 0,1-1 0,-1 0 0,1 0 0,-1 0 0,0-1 0,1 0 0,-1 0 0,1-1 0,0 0 0,-1 0 0,1 0 0,0-1 0,0 1 0,1-2 0,-1 1 0,-6-5 0,11 7 46,0 0-1,0 0 1,0 1 0,0-1-1,0 0 1,0 0-1,1 0 1,-1 0 0,0 0-1,1 0 1,-1 0-1,1 0 1,-1 0-1,1 0 1,-1-1 0,1 1-1,0 0 1,-1 0-1,1 0 1,0-1-1,0 1 1,0 0 0,0 0-1,0 0 1,0-1-1,1 0 1,0-3 113,1 0 0,0 0 0,0 0 0,1 0 1,3-5-1,-3 5-3,9-15 372,1 1-1,1 0 1,18-18-1,54-48 1283,3-5-294,12-23-579,-98 110-1029,-1-1 1,0 1 0,1-1-1,-2 1 1,1-1-1,0 0 1,-1 0 0,0 1-1,0-1 1,0 0 0,0 0-1,0 0 1,-1-7 0,0 9-199,0 0 1,0 0 0,0-1 0,0 1-1,-1 0 1,1 0 0,-1 0 0,1 0-1,-1 0 1,0 0 0,0 0-1,0 0 1,0 1 0,0-1 0,0 0-1,-1 1 1,1-1 0,-1 0 0,1 1-1,-1 0 1,1-1 0,-1 1 0,0 0-1,0 0 1,1 0 0,-1 0 0,-3-1-1,-5-1-3449,0 7-147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4.841"/>
    </inkml:context>
    <inkml:brush xml:id="br0">
      <inkml:brushProperty name="width" value="0.05" units="cm"/>
      <inkml:brushProperty name="height" value="0.05" units="cm"/>
    </inkml:brush>
  </inkml:definitions>
  <inkml:trace contextRef="#ctx0" brushRef="#br0">126 562 5753,'-2'-6'5867,"2"6"-5715,0 0 0,0-1 1,0 1-1,-1-1 0,1 1 1,0-1-1,0 1 0,0-1 0,0 1 1,0-1-1,0 1 0,0-1 1,0 0-1,0 1 0,0-1 0,0 1 1,0-1-1,0 1 0,1-1 1,-1 1-1,2-7 281,0 0 1,-1 0 0,0 0-1,0-10 1,0 6-267,10-180 1229,-7-88-1097,-6 260-98,0 29 70,-1 7-219,-2 8-13,1 1 1,0 31-1,5 54-27,-1-73 18,-8 257 76,-4-181-83,6-63-7,0 71 1,6-101-49,5 23 1,-5-44 28,0 0 1,0 0-1,0 0 0,0 0 1,0 0-1,0 0 0,0 0 1,1-1-1,-1 1 0,0 0 1,0 0-1,0 0 0,0 0 1,0 0-1,0 0 0,0 0 1,0 0-1,0 0 0,0 0 1,0 0-1,0 0 0,0 0 1,0 0-1,1 0 0,-1 0 0,0 0 1,0 0-1,0 0 0,0 0 1,0 0-1,0 0 0,0 0 1,0 0-1,0 0 0,0 0 1,0 0-1,0 0 0,0 0 1,0 0-1,1 0 0,-1 1 1,0-1-1,0 0 0,0 0 1,0 0-1,0 0 0,0 0 1,0 0-1,0 0 0,0 0 1,0 0-1,0 0 0,1-7-3,-1 0 17,0-149 7,-1-172 24,0 256 39,0 57-42,0 2 49,1 1 0,1-1 0,0 0 1,0 1-1,5-17 0,-6 29-78,0 0 0,0-1 0,0 1-1,0 0 1,0 0 0,0 0 0,0 0 0,0-1 0,0 1 0,0 0 0,0 0 0,0 0-1,0 0 1,0-1 0,0 1 0,1 0 0,-1 0 0,0 0 0,0 0 0,0 0-1,0 0 1,0 0 0,0-1 0,1 1 0,-1 0 0,0 0 0,0 0 0,0 0-1,0 0 1,1 0 0,-1 0 0,0 0 0,0 0 0,0 0 0,5 4 230,1 12 10,-3-6-160,-1-1 0,0 1 0,0 16 0,0-3 12,3 30-21,-2 0 0,-6 66 1,1 55-57,1-45-25,1-106 29,4 32 1,-3-54-29,-1 1 0,0-1 1,0 1-1,0-1 0,0 1 1,0-1-1,0 0 0,0 1 1,0-1-1,-1 1 0,1-1 1,0 0-1,-1 1 0,1-1 1,-1 0-1,0 0 0,-1 3 1,2-4-9,-1 0 1,1 0 0,0 0-1,-1 0 1,1-1 0,0 1-1,-1 0 1,1 0 0,-1 0-1,1-1 1,0 1 0,-1 0-1,1 0 1,0-1 0,0 1-1,-1 0 1,1 0 0,0-1-1,0 1 1,-1 0-1,1-1 1,0 1 0,0 0-1,0-1 1,0 1 0,-1-1-1,-6-12-60,4 6 17,0-1 0,1 0 0,-2-10 0,1 4 14,-5-27-46,-4-49-1,3-44 51,3 38 76,-16-118 1,20 187-53,1 14 31,0-1-1,-6-24 0,5 38 191,0 11-32,-23 501 159,18-234-1688,6-272-1260,1-16 607,2-11-1418,6-7 134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253"/>
    </inkml:context>
    <inkml:brush xml:id="br0">
      <inkml:brushProperty name="width" value="0.05" units="cm"/>
      <inkml:brushProperty name="height" value="0.05" units="cm"/>
    </inkml:brush>
  </inkml:definitions>
  <inkml:trace contextRef="#ctx0" brushRef="#br0">36 18 3257,'0'1'393,"0"0"0,0 0 0,0 0 0,0 0 0,0-1 0,1 1 0,-1 0 0,0 0 0,0 0 0,1-1 0,-1 1 0,1 0 0,-1 0 0,1-1 0,-1 1 0,1 0 0,-1-1 0,1 1 1,0 0-1,-1-1 0,1 1 0,0-1 0,0 1 0,-1-1 0,1 0 0,4 0 3671,-5 0-4051,0 0 0,0 0 0,0 0 1,0-1-1,-1 1 0,1 0 0,0 0 0,0 0 0,0 0 0,0-1 0,0 1 0,0 0 1,0 0-1,-1 0 0,1 0 0,0-1 0,0 1 0,0 0 0,0 0 0,-1 0 0,1 0 1,0 0-1,0 0 0,0 0 0,-1 0 0,1 0 0,0-1 0,0 1 0,0 0 0,-1 0 1,1 0-1,0 0 0,0 0 0,0 0 0,-1 0 0,1 0 0,0 1 0,0-1 0,0 0 1,-1 0-1,1 0 0,0 0 0,0 0 0,0 0 0,0 0 0,-1 0 0,1 0 0,0 1 1,-1 0-15,0 0 1,0 1 0,0-1-1,0 1 1,0-1 0,0 1 0,1-1-1,-1 1 1,0 0 0,1-1 0,0 1-1,-1 0 1,1-1 0,0 1-1,0 0 1,0 2 0,-1 4-5,-2 34 3,3-40 3,0-1 0,0 1 0,0 0 0,0 0 0,1 0 0,-1-1 0,1 1 0,-1 0 0,1 0 0,0-1 0,-1 1 0,1-1 0,0 1 0,0-1 0,0 1 0,3 2 0,-3-3 2,0-1 1,0 1 0,0 0-1,0 0 1,1-1 0,-1 1-1,0-1 1,0 1-1,1-1 1,-1 0 0,0 1-1,1-1 1,-1 0 0,1 0-1,-1 0 1,0 0-1,2 0 1,0 0 6,-1-1-1,0 1 1,1-1 0,-1 0 0,0 1-1,0-1 1,1 0 0,-1 0-1,0 0 1,0-1 0,0 1 0,0-1-1,-1 1 1,1-1 0,0 1-1,0-1 1,-1 0 0,1 0-1,-1 0 1,0 0 0,2-3 0,-2 0 21,0 1 0,0 0 0,0 0 0,-1-1 0,0 1 0,0-1 0,0 1 0,-1 0 0,1-1 0,-1 1 0,0 0 0,0 0 0,-1-1 0,1 1 0,-1 0 0,0 0 0,0 0 0,0 1 0,0-1 0,-1 0 0,0 1 0,0 0-1,0-1 1,0 1 0,0 0 0,0 1 0,-1-1 0,-4-2 0,7 4-28,0 1 0,-1-1 0,1 1-1,0 0 1,-1-1 0,1 1 0,0 0-1,-1 0 1,1 0 0,-1 0-1,1 0 1,0 0 0,-1 0 0,1 0-1,0 1 1,-1-1 0,1 0-1,0 1 1,-1-1 0,1 1 0,0 0-1,0-1 1,0 1 0,0 0-1,-1 0 1,1 0 0,0 0 0,0 0-1,0 0 1,1 0 0,-2 1 0,-1 2 10,0 0 0,1-1 0,0 1 0,-1 0 0,2 0 0,-1 1 1,0-1-1,-1 8 0,2-7 12,0 1 1,1-1 0,0 1-1,0-1 1,0 0-1,1 9 1,0-11-15,-1-1-1,1 1 1,0 0 0,0-1 0,0 1-1,0-1 1,0 0 0,0 1-1,1-1 1,-1 0 0,1 0 0,0 0-1,0 0 1,-1 0 0,4 2 0,-4-3-10,0-1 1,-1 0 0,1 1 0,0-1 0,0 0 0,0 1 0,0-1-1,0 0 1,0 0 0,0 0 0,0 0 0,0 0 0,-1 0-1,1 0 1,0 0 0,0 0 0,0-1 0,0 1 0,0 0-1,1-1 1,0 0-5,0 0-1,-1 1 0,0-1 1,1 0-1,-1 0 0,1 0 1,-1 0-1,0 0 1,0 0-1,3-3 0,-2 0-192,1 0-1,0 0 0,-1 0 1,0 0-1,0-1 0,0 1 1,-1 0-1,1-1 0,-1 0 1,0 1-1,0-1 0,-1 0 1,1 1-1,-1-1 0,0 0 1,-1-5-1,-3-16-3389,-1 0-371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772"/>
    </inkml:context>
    <inkml:brush xml:id="br0">
      <inkml:brushProperty name="width" value="0.05" units="cm"/>
      <inkml:brushProperty name="height" value="0.05" units="cm"/>
    </inkml:brush>
  </inkml:definitions>
  <inkml:trace contextRef="#ctx0" brushRef="#br0">0 0 5585,'1'7'8012,"2"1"-4864,2 2-2601,5 17-63,1-2-208,-2 1 1,9 36-1,-7 6-65,-7-44-172,10 41 1,-14-64-40,1 3-1,0-1-1,1 1 1,-1-1-1,4 5 1,-5-7 8,0 0 1,1-1 0,-1 1-1,1 0 1,-1-1 0,1 1-1,-1-1 1,1 1 0,0-1-1,-1 1 1,1-1-1,0 0 1,-1 1 0,1-1-1,0 0 1,-1 1 0,1-1-1,0 0 1,0 0 0,0 0-1,-1 1 1,1-1 0,0 0-1,0 0 1,-1 0-1,1 0 1,0-1 0,0 1-1,6-3 195,0 1 0,0-2 0,-1 1 0,1-1-1,-1 0 1,10-9 0,-1 2 151,71-61 673,-31 23-946,-34 28-877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144"/>
    </inkml:context>
    <inkml:brush xml:id="br0">
      <inkml:brushProperty name="width" value="0.05" units="cm"/>
      <inkml:brushProperty name="height" value="0.05" units="cm"/>
    </inkml:brush>
  </inkml:definitions>
  <inkml:trace contextRef="#ctx0" brushRef="#br0">6 46 6609,'-6'-40'2742,"6"40"-2679,0 0 1,0 0-1,0-1 0,0 1 0,0 0 0,0 0 0,0 0 0,0-1 0,0 1 1,0 0-1,1 0 0,-1-1 0,0 1 0,0 0 0,0 0 0,0 0 1,0-1-1,0 1 0,1 0 0,-1 0 0,0 0 0,0 0 0,0 0 0,0-1 1,1 1-1,-1 0 0,0 0 0,0 0 0,0 0 0,1 0 0,-1 0 0,0 0 1,0 0-1,0-1 0,1 1 0,-1 0 0,0 0 0,0 0 0,1 0 0,-1 0 1,0 0-1,0 0 0,1 1 0,-1-1 0,0 0 0,0 0 0,0 0 1,1 0-1,10 5 1318,-10-5-1268,5 5 339,1 0 0,-1 0 0,0 1 0,0 0 0,-1 0 0,1 0-1,5 10 1,0 2-72,0 0-1,-2 0 0,0 1 0,9 28 1,-18-46-375,35 125 958,-18-58-570,-10-39-269,-3-12-93,1 0 1,10 26-1,-9-35-379,-4-8-350,-3-4-191,-3-8-3432,3-10 3550,1 13 199,0-44-2131,6 14 441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3AB4B-F217-4E03-8D6C-C83CA94E8706}" type="datetimeFigureOut">
              <a:rPr lang="en-US" smtClean="0"/>
              <a:t>5/18/2021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55B39-7025-465C-8D04-7485E2797B37}" type="slidenum">
              <a:rPr lang="en-US" smtClean="0"/>
              <a:t>‹#›</a:t>
            </a:fld>
            <a:endParaRPr lang="en-US"/>
          </a:p>
        </p:txBody>
      </p:sp>
    </p:spTree>
    <p:extLst>
      <p:ext uri="{BB962C8B-B14F-4D97-AF65-F5344CB8AC3E}">
        <p14:creationId xmlns:p14="http://schemas.microsoft.com/office/powerpoint/2010/main" val="311994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gimond.github.io/ES218/Week02a.html"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850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40</a:t>
            </a:fld>
            <a:endParaRPr lang="en-US"/>
          </a:p>
        </p:txBody>
      </p:sp>
    </p:spTree>
    <p:extLst>
      <p:ext uri="{BB962C8B-B14F-4D97-AF65-F5344CB8AC3E}">
        <p14:creationId xmlns:p14="http://schemas.microsoft.com/office/powerpoint/2010/main" val="3723723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Likert scale: Fogarty pg. 62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to 25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 From just adding the values for all 5 selections. If they chose 5 for the 5 questions, then they have score of 25. If they chose 1 for all 5 questions, then they have a score of 5. If they chose 4 for all 5 questions, then they have a score of 20.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1 to 5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Add them all up and then divide by 5 to get an average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Easy to compare index to original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0 to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Subtract 1 so all responses are between 0 and 4</a:t>
            </a:r>
          </a:p>
          <a:p>
            <a:pPr marL="171450" indent="-171450">
              <a:buFontTx/>
              <a:buChar char="-"/>
            </a:pPr>
            <a:r>
              <a:rPr lang="en-US" dirty="0"/>
              <a:t>Add them all up and then divide by 20 to get their score on a range of 0 to 1. </a:t>
            </a:r>
          </a:p>
          <a:p>
            <a:pPr marL="171450" indent="-171450">
              <a:buFontTx/>
              <a:buChar char="-"/>
            </a:pPr>
            <a:r>
              <a:rPr lang="en-US" dirty="0"/>
              <a:t>Useful for regression to have all variables only have a range of 0 to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41</a:t>
            </a:fld>
            <a:endParaRPr lang="en-US"/>
          </a:p>
        </p:txBody>
      </p:sp>
    </p:spTree>
    <p:extLst>
      <p:ext uri="{BB962C8B-B14F-4D97-AF65-F5344CB8AC3E}">
        <p14:creationId xmlns:p14="http://schemas.microsoft.com/office/powerpoint/2010/main" val="808915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something is highly correlated, does not mean that the items should be combined into an index. Examples on next slides.</a:t>
            </a:r>
          </a:p>
        </p:txBody>
      </p:sp>
      <p:sp>
        <p:nvSpPr>
          <p:cNvPr id="4" name="Slide Number Placeholder 3"/>
          <p:cNvSpPr>
            <a:spLocks noGrp="1"/>
          </p:cNvSpPr>
          <p:nvPr>
            <p:ph type="sldNum" sz="quarter" idx="5"/>
          </p:nvPr>
        </p:nvSpPr>
        <p:spPr/>
        <p:txBody>
          <a:bodyPr/>
          <a:lstStyle/>
          <a:p>
            <a:fld id="{6E955B39-7025-465C-8D04-7485E2797B37}" type="slidenum">
              <a:rPr lang="en-US" smtClean="0"/>
              <a:t>42</a:t>
            </a:fld>
            <a:endParaRPr lang="en-US"/>
          </a:p>
        </p:txBody>
      </p:sp>
    </p:spTree>
    <p:extLst>
      <p:ext uri="{BB962C8B-B14F-4D97-AF65-F5344CB8AC3E}">
        <p14:creationId xmlns:p14="http://schemas.microsoft.com/office/powerpoint/2010/main" val="4159543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955B39-7025-465C-8D04-7485E2797B37}" type="slidenum">
              <a:rPr lang="en-US" smtClean="0"/>
              <a:t>49</a:t>
            </a:fld>
            <a:endParaRPr lang="en-US"/>
          </a:p>
        </p:txBody>
      </p:sp>
    </p:spTree>
    <p:extLst>
      <p:ext uri="{BB962C8B-B14F-4D97-AF65-F5344CB8AC3E}">
        <p14:creationId xmlns:p14="http://schemas.microsoft.com/office/powerpoint/2010/main" val="3931066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50</a:t>
            </a:fld>
            <a:endParaRPr lang="en-US"/>
          </a:p>
        </p:txBody>
      </p:sp>
    </p:spTree>
    <p:extLst>
      <p:ext uri="{BB962C8B-B14F-4D97-AF65-F5344CB8AC3E}">
        <p14:creationId xmlns:p14="http://schemas.microsoft.com/office/powerpoint/2010/main" val="461468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t>Each time R is opened, a new “Session” starts. You can change the color scheme and layout in Tools &gt; Global Options &gt; Appearance or </a:t>
            </a:r>
            <a:r>
              <a:rPr lang="en-US" dirty="0"/>
              <a:t>View &gt; Pane Layout &gt; Arrange the way you want. </a:t>
            </a:r>
          </a:p>
          <a:p>
            <a:pPr marL="0" indent="0" eaLnBrk="0" fontAlgn="base" hangingPunct="0">
              <a:lnSpc>
                <a:spcPct val="100000"/>
              </a:lnSpc>
              <a:spcBef>
                <a:spcPct val="0"/>
              </a:spcBef>
              <a:spcAft>
                <a:spcPct val="0"/>
              </a:spcAft>
              <a:buClrTx/>
              <a:buSzTx/>
              <a:buNone/>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1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just shows you a list of all the objects that are currently in R’s environment..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51</a:t>
            </a:fld>
            <a:endParaRPr lang="en-US"/>
          </a:p>
        </p:txBody>
      </p:sp>
    </p:spTree>
    <p:extLst>
      <p:ext uri="{BB962C8B-B14F-4D97-AF65-F5344CB8AC3E}">
        <p14:creationId xmlns:p14="http://schemas.microsoft.com/office/powerpoint/2010/main" val="1539973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52</a:t>
            </a:fld>
            <a:endParaRPr lang="en-US"/>
          </a:p>
        </p:txBody>
      </p:sp>
    </p:spTree>
    <p:extLst>
      <p:ext uri="{BB962C8B-B14F-4D97-AF65-F5344CB8AC3E}">
        <p14:creationId xmlns:p14="http://schemas.microsoft.com/office/powerpoint/2010/main" val="3285168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users do not need the .</a:t>
            </a:r>
            <a:r>
              <a:rPr lang="en-US" dirty="0" err="1"/>
              <a:t>dta</a:t>
            </a:r>
            <a:r>
              <a:rPr lang="en-US" dirty="0"/>
              <a:t> extension at the end of the file name !! </a:t>
            </a:r>
          </a:p>
        </p:txBody>
      </p:sp>
      <p:sp>
        <p:nvSpPr>
          <p:cNvPr id="4" name="Slide Number Placeholder 3"/>
          <p:cNvSpPr>
            <a:spLocks noGrp="1"/>
          </p:cNvSpPr>
          <p:nvPr>
            <p:ph type="sldNum" sz="quarter" idx="5"/>
          </p:nvPr>
        </p:nvSpPr>
        <p:spPr/>
        <p:txBody>
          <a:bodyPr/>
          <a:lstStyle/>
          <a:p>
            <a:fld id="{6E955B39-7025-465C-8D04-7485E2797B37}" type="slidenum">
              <a:rPr lang="en-US" smtClean="0"/>
              <a:t>53</a:t>
            </a:fld>
            <a:endParaRPr lang="en-US"/>
          </a:p>
        </p:txBody>
      </p:sp>
    </p:spTree>
    <p:extLst>
      <p:ext uri="{BB962C8B-B14F-4D97-AF65-F5344CB8AC3E}">
        <p14:creationId xmlns:p14="http://schemas.microsoft.com/office/powerpoint/2010/main" val="1865743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&gt; Import &gt; From Stata&gt; Browse for file you want</a:t>
            </a:r>
          </a:p>
          <a:p>
            <a:endParaRPr lang="en-US" dirty="0"/>
          </a:p>
          <a:p>
            <a:r>
              <a:rPr lang="en-US" dirty="0"/>
              <a:t>You can rename it in this interface too in the “Import Options” area. I did not do that in this image. </a:t>
            </a:r>
          </a:p>
        </p:txBody>
      </p:sp>
      <p:sp>
        <p:nvSpPr>
          <p:cNvPr id="4" name="Slide Number Placeholder 3"/>
          <p:cNvSpPr>
            <a:spLocks noGrp="1"/>
          </p:cNvSpPr>
          <p:nvPr>
            <p:ph type="sldNum" sz="quarter" idx="5"/>
          </p:nvPr>
        </p:nvSpPr>
        <p:spPr/>
        <p:txBody>
          <a:bodyPr/>
          <a:lstStyle/>
          <a:p>
            <a:fld id="{6E955B39-7025-465C-8D04-7485E2797B37}" type="slidenum">
              <a:rPr lang="en-US" smtClean="0"/>
              <a:t>54</a:t>
            </a:fld>
            <a:endParaRPr lang="en-US"/>
          </a:p>
        </p:txBody>
      </p:sp>
    </p:spTree>
    <p:extLst>
      <p:ext uri="{BB962C8B-B14F-4D97-AF65-F5344CB8AC3E}">
        <p14:creationId xmlns:p14="http://schemas.microsoft.com/office/powerpoint/2010/main" val="2723972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Fogarty </a:t>
            </a:r>
            <a:r>
              <a:rPr lang="en-US" dirty="0" err="1"/>
              <a:t>pg</a:t>
            </a:r>
            <a:r>
              <a:rPr lang="en-US" dirty="0"/>
              <a:t> 17</a:t>
            </a:r>
          </a:p>
        </p:txBody>
      </p:sp>
      <p:sp>
        <p:nvSpPr>
          <p:cNvPr id="4" name="Slide Number Placeholder 3"/>
          <p:cNvSpPr>
            <a:spLocks noGrp="1"/>
          </p:cNvSpPr>
          <p:nvPr>
            <p:ph type="sldNum" sz="quarter" idx="5"/>
          </p:nvPr>
        </p:nvSpPr>
        <p:spPr/>
        <p:txBody>
          <a:bodyPr/>
          <a:lstStyle/>
          <a:p>
            <a:fld id="{6E955B39-7025-465C-8D04-7485E2797B37}" type="slidenum">
              <a:rPr lang="en-US" smtClean="0"/>
              <a:t>55</a:t>
            </a:fld>
            <a:endParaRPr lang="en-US"/>
          </a:p>
        </p:txBody>
      </p:sp>
    </p:spTree>
    <p:extLst>
      <p:ext uri="{BB962C8B-B14F-4D97-AF65-F5344CB8AC3E}">
        <p14:creationId xmlns:p14="http://schemas.microsoft.com/office/powerpoint/2010/main" val="1098225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2</a:t>
            </a:fld>
            <a:endParaRPr lang="en-US"/>
          </a:p>
        </p:txBody>
      </p:sp>
    </p:spTree>
    <p:extLst>
      <p:ext uri="{BB962C8B-B14F-4D97-AF65-F5344CB8AC3E}">
        <p14:creationId xmlns:p14="http://schemas.microsoft.com/office/powerpoint/2010/main" val="2560311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this, but it doesn’t always work the way you want or only works for certain file types.</a:t>
            </a:r>
          </a:p>
        </p:txBody>
      </p:sp>
      <p:sp>
        <p:nvSpPr>
          <p:cNvPr id="4" name="Slide Number Placeholder 3"/>
          <p:cNvSpPr>
            <a:spLocks noGrp="1"/>
          </p:cNvSpPr>
          <p:nvPr>
            <p:ph type="sldNum" sz="quarter" idx="5"/>
          </p:nvPr>
        </p:nvSpPr>
        <p:spPr/>
        <p:txBody>
          <a:bodyPr/>
          <a:lstStyle/>
          <a:p>
            <a:fld id="{6E955B39-7025-465C-8D04-7485E2797B37}" type="slidenum">
              <a:rPr lang="en-US" smtClean="0"/>
              <a:t>56</a:t>
            </a:fld>
            <a:endParaRPr lang="en-US"/>
          </a:p>
        </p:txBody>
      </p:sp>
    </p:spTree>
    <p:extLst>
      <p:ext uri="{BB962C8B-B14F-4D97-AF65-F5344CB8AC3E}">
        <p14:creationId xmlns:p14="http://schemas.microsoft.com/office/powerpoint/2010/main" val="1517700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 one-dimensional collection of data, can be a row OR column.</a:t>
            </a:r>
          </a:p>
          <a:p>
            <a:r>
              <a:rPr lang="en-US" dirty="0"/>
              <a:t>Matrix = combination of columns and rows. At least 1 of each. </a:t>
            </a:r>
          </a:p>
          <a:p>
            <a:r>
              <a:rPr lang="en-US" dirty="0"/>
              <a:t>Data Frame = a type of matrix. Think of it like an excel file. </a:t>
            </a:r>
          </a:p>
          <a:p>
            <a:r>
              <a:rPr lang="en-US" dirty="0"/>
              <a:t>Columns of a data frame are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57</a:t>
            </a:fld>
            <a:endParaRPr lang="en-US"/>
          </a:p>
        </p:txBody>
      </p:sp>
    </p:spTree>
    <p:extLst>
      <p:ext uri="{BB962C8B-B14F-4D97-AF65-F5344CB8AC3E}">
        <p14:creationId xmlns:p14="http://schemas.microsoft.com/office/powerpoint/2010/main" val="819427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Discussed more in 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58</a:t>
            </a:fld>
            <a:endParaRPr lang="en-US"/>
          </a:p>
        </p:txBody>
      </p:sp>
    </p:spTree>
    <p:extLst>
      <p:ext uri="{BB962C8B-B14F-4D97-AF65-F5344CB8AC3E}">
        <p14:creationId xmlns:p14="http://schemas.microsoft.com/office/powerpoint/2010/main" val="4081762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59</a:t>
            </a:fld>
            <a:endParaRPr lang="en-US"/>
          </a:p>
        </p:txBody>
      </p:sp>
    </p:spTree>
    <p:extLst>
      <p:ext uri="{BB962C8B-B14F-4D97-AF65-F5344CB8AC3E}">
        <p14:creationId xmlns:p14="http://schemas.microsoft.com/office/powerpoint/2010/main" val="1136995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vector, a, is a literally the letters “M”, “F”, and “U” stored as text. Can not do math with character data types. </a:t>
            </a:r>
          </a:p>
          <a:p>
            <a:endParaRPr lang="en-US" dirty="0"/>
          </a:p>
          <a:p>
            <a:r>
              <a:rPr lang="en-US" dirty="0"/>
              <a:t>When the vector is turned into a factor using the </a:t>
            </a:r>
            <a:r>
              <a:rPr lang="en-US" dirty="0" err="1"/>
              <a:t>as.factor</a:t>
            </a:r>
            <a:r>
              <a:rPr lang="en-US" dirty="0"/>
              <a:t>() command, the data type changes to an integer. Factors have multiple attributes which store information, but are hidden from the visible data frame. To view all the attributes of an object, use the attributes() command.</a:t>
            </a:r>
          </a:p>
          <a:p>
            <a:r>
              <a:rPr lang="en-US" dirty="0" err="1"/>
              <a:t>a.fact</a:t>
            </a:r>
            <a:r>
              <a:rPr lang="en-US" dirty="0"/>
              <a:t> has two attributes: levels and class.</a:t>
            </a:r>
          </a:p>
          <a:p>
            <a:endParaRPr lang="en-US" dirty="0"/>
          </a:p>
          <a:p>
            <a:r>
              <a:rPr lang="en-US" dirty="0"/>
              <a:t>$levels stores the integer version, 1, 2, and 3 which is linked with the letters F, M, and U. </a:t>
            </a:r>
          </a:p>
          <a:p>
            <a:r>
              <a:rPr lang="en-US" dirty="0"/>
              <a:t>$class tells you that the object is a factor</a:t>
            </a:r>
          </a:p>
          <a:p>
            <a:endParaRPr lang="en-US" dirty="0"/>
          </a:p>
          <a:p>
            <a:r>
              <a:rPr lang="en-US" dirty="0">
                <a:hlinkClick r:id="rId3"/>
              </a:rPr>
              <a:t>https://mgimond.github.io/ES218/Week02a.html</a:t>
            </a:r>
            <a:r>
              <a:rPr lang="en-US" dirty="0"/>
              <a:t> for an even more detail explanation with examples. </a:t>
            </a:r>
          </a:p>
        </p:txBody>
      </p:sp>
      <p:sp>
        <p:nvSpPr>
          <p:cNvPr id="4" name="Slide Number Placeholder 3"/>
          <p:cNvSpPr>
            <a:spLocks noGrp="1"/>
          </p:cNvSpPr>
          <p:nvPr>
            <p:ph type="sldNum" sz="quarter" idx="5"/>
          </p:nvPr>
        </p:nvSpPr>
        <p:spPr/>
        <p:txBody>
          <a:bodyPr/>
          <a:lstStyle/>
          <a:p>
            <a:fld id="{6E955B39-7025-465C-8D04-7485E2797B37}" type="slidenum">
              <a:rPr lang="en-US" smtClean="0"/>
              <a:t>61</a:t>
            </a:fld>
            <a:endParaRPr lang="en-US"/>
          </a:p>
        </p:txBody>
      </p:sp>
    </p:spTree>
    <p:extLst>
      <p:ext uri="{BB962C8B-B14F-4D97-AF65-F5344CB8AC3E}">
        <p14:creationId xmlns:p14="http://schemas.microsoft.com/office/powerpoint/2010/main" val="9558594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r>
              <a:rPr lang="en-US" dirty="0"/>
              <a:t>This week, you will learn how to recode variables into new variables:</a:t>
            </a:r>
          </a:p>
          <a:p>
            <a:pPr lvl="1"/>
            <a:r>
              <a:rPr lang="en-US" dirty="0"/>
              <a:t>Recode missing values when needed.</a:t>
            </a:r>
          </a:p>
          <a:p>
            <a:pPr lvl="1"/>
            <a:r>
              <a:rPr lang="en-US" dirty="0"/>
              <a:t>Run frequencies of variables</a:t>
            </a:r>
          </a:p>
          <a:p>
            <a:endParaRPr lang="en-US" dirty="0"/>
          </a:p>
        </p:txBody>
      </p:sp>
    </p:spTree>
    <p:extLst>
      <p:ext uri="{BB962C8B-B14F-4D97-AF65-F5344CB8AC3E}">
        <p14:creationId xmlns:p14="http://schemas.microsoft.com/office/powerpoint/2010/main" val="2528305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63</a:t>
            </a:fld>
            <a:endParaRPr lang="en-US"/>
          </a:p>
        </p:txBody>
      </p:sp>
    </p:spTree>
    <p:extLst>
      <p:ext uri="{BB962C8B-B14F-4D97-AF65-F5344CB8AC3E}">
        <p14:creationId xmlns:p14="http://schemas.microsoft.com/office/powerpoint/2010/main" val="2794343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65</a:t>
            </a:fld>
            <a:endParaRPr lang="en-US"/>
          </a:p>
        </p:txBody>
      </p:sp>
    </p:spTree>
    <p:extLst>
      <p:ext uri="{BB962C8B-B14F-4D97-AF65-F5344CB8AC3E}">
        <p14:creationId xmlns:p14="http://schemas.microsoft.com/office/powerpoint/2010/main" val="3111009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attributes: $value (with just numbers), $label (character data type that describes what the question was), $class (tells you how information is bundled together for the variable and what you can do with the variable)</a:t>
            </a:r>
          </a:p>
        </p:txBody>
      </p:sp>
      <p:sp>
        <p:nvSpPr>
          <p:cNvPr id="4" name="Slide Number Placeholder 3"/>
          <p:cNvSpPr>
            <a:spLocks noGrp="1"/>
          </p:cNvSpPr>
          <p:nvPr>
            <p:ph type="sldNum" sz="quarter" idx="5"/>
          </p:nvPr>
        </p:nvSpPr>
        <p:spPr/>
        <p:txBody>
          <a:bodyPr/>
          <a:lstStyle/>
          <a:p>
            <a:fld id="{6E955B39-7025-465C-8D04-7485E2797B37}" type="slidenum">
              <a:rPr lang="en-US" smtClean="0"/>
              <a:t>66</a:t>
            </a:fld>
            <a:endParaRPr lang="en-US"/>
          </a:p>
        </p:txBody>
      </p:sp>
    </p:spTree>
    <p:extLst>
      <p:ext uri="{BB962C8B-B14F-4D97-AF65-F5344CB8AC3E}">
        <p14:creationId xmlns:p14="http://schemas.microsoft.com/office/powerpoint/2010/main" val="3920033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a:p>
            <a:r>
              <a:rPr lang="en-US" dirty="0"/>
              <a:t>Has attributes: value (with just numbers), label ()</a:t>
            </a:r>
          </a:p>
        </p:txBody>
      </p:sp>
      <p:sp>
        <p:nvSpPr>
          <p:cNvPr id="4" name="Slide Number Placeholder 3"/>
          <p:cNvSpPr>
            <a:spLocks noGrp="1"/>
          </p:cNvSpPr>
          <p:nvPr>
            <p:ph type="sldNum" sz="quarter" idx="5"/>
          </p:nvPr>
        </p:nvSpPr>
        <p:spPr/>
        <p:txBody>
          <a:bodyPr/>
          <a:lstStyle/>
          <a:p>
            <a:fld id="{6E955B39-7025-465C-8D04-7485E2797B37}" type="slidenum">
              <a:rPr lang="en-US" smtClean="0"/>
              <a:t>67</a:t>
            </a:fld>
            <a:endParaRPr lang="en-US"/>
          </a:p>
        </p:txBody>
      </p:sp>
    </p:spTree>
    <p:extLst>
      <p:ext uri="{BB962C8B-B14F-4D97-AF65-F5344CB8AC3E}">
        <p14:creationId xmlns:p14="http://schemas.microsoft.com/office/powerpoint/2010/main" val="2365727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536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have 570 variables left</a:t>
            </a:r>
          </a:p>
          <a:p>
            <a:endParaRPr lang="en-US" dirty="0"/>
          </a:p>
          <a:p>
            <a:r>
              <a:rPr lang="en-US" dirty="0"/>
              <a:t>Change to select () in </a:t>
            </a:r>
            <a:r>
              <a:rPr lang="en-US" dirty="0" err="1"/>
              <a:t>tidyverse</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68</a:t>
            </a:fld>
            <a:endParaRPr lang="en-US"/>
          </a:p>
        </p:txBody>
      </p:sp>
    </p:spTree>
    <p:extLst>
      <p:ext uri="{BB962C8B-B14F-4D97-AF65-F5344CB8AC3E}">
        <p14:creationId xmlns:p14="http://schemas.microsoft.com/office/powerpoint/2010/main" val="3274863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ways to deal with missing values. If in doubt, Google it out. </a:t>
            </a:r>
          </a:p>
        </p:txBody>
      </p:sp>
      <p:sp>
        <p:nvSpPr>
          <p:cNvPr id="4" name="Slide Number Placeholder 3"/>
          <p:cNvSpPr>
            <a:spLocks noGrp="1"/>
          </p:cNvSpPr>
          <p:nvPr>
            <p:ph type="sldNum" sz="quarter" idx="5"/>
          </p:nvPr>
        </p:nvSpPr>
        <p:spPr/>
        <p:txBody>
          <a:bodyPr/>
          <a:lstStyle/>
          <a:p>
            <a:fld id="{6E955B39-7025-465C-8D04-7485E2797B37}" type="slidenum">
              <a:rPr lang="en-US" smtClean="0"/>
              <a:t>70</a:t>
            </a:fld>
            <a:endParaRPr lang="en-US"/>
          </a:p>
        </p:txBody>
      </p:sp>
    </p:spTree>
    <p:extLst>
      <p:ext uri="{BB962C8B-B14F-4D97-AF65-F5344CB8AC3E}">
        <p14:creationId xmlns:p14="http://schemas.microsoft.com/office/powerpoint/2010/main" val="2326730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don’t have perfectly cleaned data designed to be used in R and you need to know if R recognizes that there is data coded as missing. </a:t>
            </a:r>
          </a:p>
          <a:p>
            <a:endParaRPr lang="en-US" dirty="0"/>
          </a:p>
          <a:p>
            <a:r>
              <a:rPr lang="en-US" dirty="0"/>
              <a:t>V161115 has -9 for refused answers.</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71</a:t>
            </a:fld>
            <a:endParaRPr lang="en-US"/>
          </a:p>
        </p:txBody>
      </p:sp>
    </p:spTree>
    <p:extLst>
      <p:ext uri="{BB962C8B-B14F-4D97-AF65-F5344CB8AC3E}">
        <p14:creationId xmlns:p14="http://schemas.microsoft.com/office/powerpoint/2010/main" val="481343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Healthy &lt;- (5-V161115)/5</a:t>
            </a:r>
          </a:p>
          <a:p>
            <a:endParaRPr lang="en-US" dirty="0"/>
          </a:p>
          <a:p>
            <a:r>
              <a:rPr lang="en-US" sz="1200" b="0" i="0" kern="1200" dirty="0">
                <a:solidFill>
                  <a:schemeClr val="tx1"/>
                </a:solidFill>
                <a:effectLst/>
                <a:latin typeface="+mn-lt"/>
                <a:ea typeface="+mn-ea"/>
                <a:cs typeface="+mn-cs"/>
              </a:rPr>
              <a:t>You can use </a:t>
            </a:r>
            <a:r>
              <a:rPr lang="en-US" dirty="0"/>
              <a:t>recode()</a:t>
            </a:r>
            <a:r>
              <a:rPr lang="en-US" sz="1200" b="0" i="0" kern="1200" dirty="0">
                <a:solidFill>
                  <a:schemeClr val="tx1"/>
                </a:solidFill>
                <a:effectLst/>
                <a:latin typeface="+mn-lt"/>
                <a:ea typeface="+mn-ea"/>
                <a:cs typeface="+mn-cs"/>
              </a:rPr>
              <a:t> directly with factors; it will preserve the existing order of levels while changing the values. </a:t>
            </a:r>
          </a:p>
        </p:txBody>
      </p:sp>
      <p:sp>
        <p:nvSpPr>
          <p:cNvPr id="4" name="Slide Number Placeholder 3"/>
          <p:cNvSpPr>
            <a:spLocks noGrp="1"/>
          </p:cNvSpPr>
          <p:nvPr>
            <p:ph type="sldNum" sz="quarter" idx="5"/>
          </p:nvPr>
        </p:nvSpPr>
        <p:spPr/>
        <p:txBody>
          <a:bodyPr/>
          <a:lstStyle/>
          <a:p>
            <a:fld id="{6E955B39-7025-465C-8D04-7485E2797B37}" type="slidenum">
              <a:rPr lang="en-US" smtClean="0"/>
              <a:t>72</a:t>
            </a:fld>
            <a:endParaRPr lang="en-US"/>
          </a:p>
        </p:txBody>
      </p:sp>
    </p:spTree>
    <p:extLst>
      <p:ext uri="{BB962C8B-B14F-4D97-AF65-F5344CB8AC3E}">
        <p14:creationId xmlns:p14="http://schemas.microsoft.com/office/powerpoint/2010/main" val="3475577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lvl="0">
              <a:buFont typeface="Wingdings" panose="05000000000000000000" pitchFamily="2" charset="2"/>
              <a:buNone/>
            </a:pPr>
            <a:endParaRPr lang="en-US" sz="2800" b="1" dirty="0"/>
          </a:p>
          <a:p>
            <a:pPr lvl="0">
              <a:buFont typeface="Wingdings" panose="05000000000000000000" pitchFamily="2" charset="2"/>
              <a:buNone/>
            </a:pPr>
            <a:r>
              <a:rPr lang="en-US" sz="2800" b="1" dirty="0"/>
              <a:t>Should end up with a scale of Poor (0) to Excellent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73</a:t>
            </a:fld>
            <a:endParaRPr lang="en-US"/>
          </a:p>
        </p:txBody>
      </p:sp>
    </p:spTree>
    <p:extLst>
      <p:ext uri="{BB962C8B-B14F-4D97-AF65-F5344CB8AC3E}">
        <p14:creationId xmlns:p14="http://schemas.microsoft.com/office/powerpoint/2010/main" val="416180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74</a:t>
            </a:fld>
            <a:endParaRPr lang="en-US"/>
          </a:p>
        </p:txBody>
      </p:sp>
    </p:spTree>
    <p:extLst>
      <p:ext uri="{BB962C8B-B14F-4D97-AF65-F5344CB8AC3E}">
        <p14:creationId xmlns:p14="http://schemas.microsoft.com/office/powerpoint/2010/main" val="3764804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Usage</a:t>
            </a:r>
          </a:p>
          <a:p>
            <a:r>
              <a:rPr lang="en-US" dirty="0" err="1"/>
              <a:t>na_if</a:t>
            </a:r>
            <a:r>
              <a:rPr lang="en-US" dirty="0"/>
              <a:t>(x, y) </a:t>
            </a:r>
          </a:p>
          <a:p>
            <a:r>
              <a:rPr lang="en-US" sz="1200" b="1" i="0" kern="1200" dirty="0">
                <a:solidFill>
                  <a:schemeClr val="tx1"/>
                </a:solidFill>
                <a:effectLst/>
                <a:latin typeface="+mn-lt"/>
                <a:ea typeface="+mn-ea"/>
                <a:cs typeface="+mn-cs"/>
              </a:rPr>
              <a:t>Arguments</a:t>
            </a:r>
          </a:p>
          <a:p>
            <a:r>
              <a:rPr lang="en-US" sz="1200" kern="1200" dirty="0">
                <a:solidFill>
                  <a:schemeClr val="tx1"/>
                </a:solidFill>
                <a:effectLst/>
                <a:latin typeface="+mn-lt"/>
                <a:ea typeface="+mn-ea"/>
                <a:cs typeface="+mn-cs"/>
              </a:rPr>
              <a:t>X  Vector to modify</a:t>
            </a:r>
          </a:p>
          <a:p>
            <a:r>
              <a:rPr lang="en-US" sz="1200" kern="1200" dirty="0">
                <a:solidFill>
                  <a:schemeClr val="tx1"/>
                </a:solidFill>
                <a:effectLst/>
                <a:latin typeface="+mn-lt"/>
                <a:ea typeface="+mn-ea"/>
                <a:cs typeface="+mn-cs"/>
              </a:rPr>
              <a:t>Y   Value to replace with NA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75</a:t>
            </a:fld>
            <a:endParaRPr lang="en-US"/>
          </a:p>
        </p:txBody>
      </p:sp>
    </p:spTree>
    <p:extLst>
      <p:ext uri="{BB962C8B-B14F-4D97-AF65-F5344CB8AC3E}">
        <p14:creationId xmlns:p14="http://schemas.microsoft.com/office/powerpoint/2010/main" val="3146710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Categorical variable: You either are something or you are not something. Mathematical averages do not make sense. Frequently coded as dummy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76</a:t>
            </a:fld>
            <a:endParaRPr lang="en-US"/>
          </a:p>
        </p:txBody>
      </p:sp>
    </p:spTree>
    <p:extLst>
      <p:ext uri="{BB962C8B-B14F-4D97-AF65-F5344CB8AC3E}">
        <p14:creationId xmlns:p14="http://schemas.microsoft.com/office/powerpoint/2010/main" val="34145158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pPr lvl="1"/>
            <a:r>
              <a:rPr lang="en-US" dirty="0"/>
              <a:t>Recode missing values when needed.</a:t>
            </a:r>
          </a:p>
          <a:p>
            <a:pPr lvl="1"/>
            <a:r>
              <a:rPr lang="en-US" dirty="0"/>
              <a:t>Run frequencies of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week, you will learn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Creat</a:t>
            </a:r>
            <a:r>
              <a:rPr lang="en-US" dirty="0"/>
              <a:t> a multi-item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Recode them to the same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 alpha coefficient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Combine into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Validity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Reliability</a:t>
            </a:r>
          </a:p>
          <a:p>
            <a:endParaRPr lang="en-US" dirty="0"/>
          </a:p>
        </p:txBody>
      </p:sp>
    </p:spTree>
    <p:extLst>
      <p:ext uri="{BB962C8B-B14F-4D97-AF65-F5344CB8AC3E}">
        <p14:creationId xmlns:p14="http://schemas.microsoft.com/office/powerpoint/2010/main" val="32567227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78</a:t>
            </a:fld>
            <a:endParaRPr lang="en-US"/>
          </a:p>
        </p:txBody>
      </p:sp>
    </p:spTree>
    <p:extLst>
      <p:ext uri="{BB962C8B-B14F-4D97-AF65-F5344CB8AC3E}">
        <p14:creationId xmlns:p14="http://schemas.microsoft.com/office/powerpoint/2010/main" val="3757382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12</a:t>
            </a:fld>
            <a:endParaRPr lang="en-US"/>
          </a:p>
        </p:txBody>
      </p:sp>
    </p:spTree>
    <p:extLst>
      <p:ext uri="{BB962C8B-B14F-4D97-AF65-F5344CB8AC3E}">
        <p14:creationId xmlns:p14="http://schemas.microsoft.com/office/powerpoint/2010/main" val="9577576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Answer, you’d get a mathematical answer, but any interpretation would not be valid because you have two variables going from least racist -&gt; most racist and two variables going from most racist -&gt; least racist.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V162211 and V162214 need to be flipped in order to make an index of racial resentment!</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79</a:t>
            </a:fld>
            <a:endParaRPr lang="en-US"/>
          </a:p>
        </p:txBody>
      </p:sp>
    </p:spTree>
    <p:extLst>
      <p:ext uri="{BB962C8B-B14F-4D97-AF65-F5344CB8AC3E}">
        <p14:creationId xmlns:p14="http://schemas.microsoft.com/office/powerpoint/2010/main" val="6064000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80</a:t>
            </a:fld>
            <a:endParaRPr lang="en-US"/>
          </a:p>
        </p:txBody>
      </p:sp>
    </p:spTree>
    <p:extLst>
      <p:ext uri="{BB962C8B-B14F-4D97-AF65-F5344CB8AC3E}">
        <p14:creationId xmlns:p14="http://schemas.microsoft.com/office/powerpoint/2010/main" val="42524578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Don't need to label everything when making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You do need to know the direction of coding and its meaning for each variable. Some go high-&gt;low, some go low-&gt; high.</a:t>
            </a:r>
          </a:p>
          <a:p>
            <a:endParaRPr lang="en-US" dirty="0"/>
          </a:p>
          <a:p>
            <a:endParaRPr lang="en-US" dirty="0"/>
          </a:p>
          <a:p>
            <a:r>
              <a:rPr lang="en-US" dirty="0"/>
              <a:t>### **** Racial Resentment Correlation and Index Creation  ****  ###</a:t>
            </a:r>
          </a:p>
          <a:p>
            <a:r>
              <a:rPr lang="en-US" dirty="0"/>
              <a:t>table(ANES$V162211)</a:t>
            </a:r>
          </a:p>
          <a:p>
            <a:r>
              <a:rPr lang="en-US" dirty="0"/>
              <a:t># You do need to know the direction of coding and its meaning for each variable. Some go high-&gt;low, some go low-&gt; high.</a:t>
            </a:r>
          </a:p>
          <a:p>
            <a:r>
              <a:rPr lang="en-US" dirty="0"/>
              <a:t>ANES$resent1 &lt;- recode(</a:t>
            </a:r>
            <a:r>
              <a:rPr lang="en-US" dirty="0" err="1"/>
              <a:t>as.numeric</a:t>
            </a:r>
            <a:r>
              <a:rPr lang="en-US" dirty="0"/>
              <a:t>(ANES$V162211), "5=1; 4=2;3=3;2=4;1=5") </a:t>
            </a:r>
          </a:p>
          <a:p>
            <a:r>
              <a:rPr lang="en-US" dirty="0"/>
              <a:t>#Think of the format this way:  What you have = what you want.</a:t>
            </a:r>
          </a:p>
          <a:p>
            <a:r>
              <a:rPr lang="en-US" dirty="0"/>
              <a:t>table(ANES$resent1)</a:t>
            </a:r>
          </a:p>
          <a:p>
            <a:r>
              <a:rPr lang="en-US" dirty="0"/>
              <a:t>table(ANES$V162212)</a:t>
            </a:r>
          </a:p>
          <a:p>
            <a:r>
              <a:rPr lang="en-US" dirty="0"/>
              <a:t>ANES$resent2 &lt;- ANES$V162212</a:t>
            </a:r>
          </a:p>
          <a:p>
            <a:r>
              <a:rPr lang="en-US" dirty="0"/>
              <a:t>ANES$resent3 &lt;- ANES$V162213</a:t>
            </a:r>
          </a:p>
          <a:p>
            <a:r>
              <a:rPr lang="en-US" dirty="0"/>
              <a:t>ANES$resent4 &lt;- recode(</a:t>
            </a:r>
            <a:r>
              <a:rPr lang="en-US" dirty="0" err="1"/>
              <a:t>as.numeric</a:t>
            </a:r>
            <a:r>
              <a:rPr lang="en-US" dirty="0"/>
              <a:t>(ANES$V162214),"5=1; 4=2;3=3;2=4;1=5")</a:t>
            </a:r>
          </a:p>
          <a:p>
            <a:r>
              <a:rPr lang="en-US" dirty="0"/>
              <a:t>table(ANES$resent4)</a:t>
            </a:r>
          </a:p>
        </p:txBody>
      </p:sp>
      <p:sp>
        <p:nvSpPr>
          <p:cNvPr id="4" name="Slide Number Placeholder 3"/>
          <p:cNvSpPr>
            <a:spLocks noGrp="1"/>
          </p:cNvSpPr>
          <p:nvPr>
            <p:ph type="sldNum" sz="quarter" idx="5"/>
          </p:nvPr>
        </p:nvSpPr>
        <p:spPr/>
        <p:txBody>
          <a:bodyPr/>
          <a:lstStyle/>
          <a:p>
            <a:fld id="{6E955B39-7025-465C-8D04-7485E2797B37}" type="slidenum">
              <a:rPr lang="en-US" smtClean="0"/>
              <a:t>81</a:t>
            </a:fld>
            <a:endParaRPr lang="en-US"/>
          </a:p>
        </p:txBody>
      </p:sp>
    </p:spTree>
    <p:extLst>
      <p:ext uri="{BB962C8B-B14F-4D97-AF65-F5344CB8AC3E}">
        <p14:creationId xmlns:p14="http://schemas.microsoft.com/office/powerpoint/2010/main" val="703026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82</a:t>
            </a:fld>
            <a:endParaRPr lang="en-US"/>
          </a:p>
        </p:txBody>
      </p:sp>
    </p:spTree>
    <p:extLst>
      <p:ext uri="{BB962C8B-B14F-4D97-AF65-F5344CB8AC3E}">
        <p14:creationId xmlns:p14="http://schemas.microsoft.com/office/powerpoint/2010/main" val="32318122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table(ANES$V162212)			</a:t>
            </a:r>
          </a:p>
          <a:p>
            <a:pPr marL="0" indent="0">
              <a:buNone/>
            </a:pPr>
            <a:r>
              <a:rPr lang="en-US" dirty="0"/>
              <a:t># Note that missing values are taken care of already in table() </a:t>
            </a:r>
          </a:p>
          <a:p>
            <a:pPr marL="0" indent="0">
              <a:buNone/>
            </a:pPr>
            <a:r>
              <a:rPr lang="en-US" dirty="0"/>
              <a:t>ANES$resent2 &lt;- ANES$V162212  		</a:t>
            </a:r>
          </a:p>
          <a:p>
            <a:pPr marL="0" indent="0">
              <a:buNone/>
            </a:pPr>
            <a:r>
              <a:rPr lang="en-US" dirty="0"/>
              <a:t># yes, it is that easy.</a:t>
            </a:r>
          </a:p>
          <a:p>
            <a:pPr marL="0" indent="0">
              <a:buNone/>
            </a:pPr>
            <a:r>
              <a:rPr lang="en-US" dirty="0"/>
              <a:t>table(ANES$resent2)</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83</a:t>
            </a:fld>
            <a:endParaRPr lang="en-US"/>
          </a:p>
        </p:txBody>
      </p:sp>
    </p:spTree>
    <p:extLst>
      <p:ext uri="{BB962C8B-B14F-4D97-AF65-F5344CB8AC3E}">
        <p14:creationId xmlns:p14="http://schemas.microsoft.com/office/powerpoint/2010/main" val="26625598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one way to label things!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84</a:t>
            </a:fld>
            <a:endParaRPr lang="en-US"/>
          </a:p>
        </p:txBody>
      </p:sp>
    </p:spTree>
    <p:extLst>
      <p:ext uri="{BB962C8B-B14F-4D97-AF65-F5344CB8AC3E}">
        <p14:creationId xmlns:p14="http://schemas.microsoft.com/office/powerpoint/2010/main" val="36930664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85</a:t>
            </a:fld>
            <a:endParaRPr lang="en-US"/>
          </a:p>
        </p:txBody>
      </p:sp>
    </p:spTree>
    <p:extLst>
      <p:ext uri="{BB962C8B-B14F-4D97-AF65-F5344CB8AC3E}">
        <p14:creationId xmlns:p14="http://schemas.microsoft.com/office/powerpoint/2010/main" val="9349093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do the summary statistics mean?</a:t>
            </a:r>
          </a:p>
          <a:p>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Cronbach’s α (values ≥ .7 or .8 indicate good reliability; Kline (1999))</a:t>
            </a:r>
          </a:p>
          <a:p>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 this should be similar to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(we only need the raw alpha though)</a:t>
            </a:r>
          </a:p>
          <a:p>
            <a:r>
              <a:rPr lang="en-US" sz="1200" b="0" i="0" kern="1200" dirty="0">
                <a:solidFill>
                  <a:schemeClr val="tx1"/>
                </a:solidFill>
                <a:effectLst/>
                <a:latin typeface="+mn-lt"/>
                <a:ea typeface="+mn-ea"/>
                <a:cs typeface="+mn-cs"/>
              </a:rPr>
              <a:t>G6: Guttman’s lambda 6 (calculated from the squared multiple correlation or ‘</a:t>
            </a:r>
            <a:r>
              <a:rPr lang="en-US" sz="1200" b="0" i="0" kern="1200" dirty="0" err="1">
                <a:solidFill>
                  <a:schemeClr val="tx1"/>
                </a:solidFill>
                <a:effectLst/>
                <a:latin typeface="+mn-lt"/>
                <a:ea typeface="+mn-ea"/>
                <a:cs typeface="+mn-cs"/>
              </a:rPr>
              <a:t>smc</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average_r</a:t>
            </a:r>
            <a:r>
              <a:rPr lang="en-US" sz="1200" b="0" i="0" kern="1200" dirty="0">
                <a:solidFill>
                  <a:schemeClr val="tx1"/>
                </a:solidFill>
                <a:effectLst/>
                <a:latin typeface="+mn-lt"/>
                <a:ea typeface="+mn-ea"/>
                <a:cs typeface="+mn-cs"/>
              </a:rPr>
              <a:t>: average inter-item correlation (this is used to calculate </a:t>
            </a:r>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mean: scale mean (the mean of the means of all individuals)</a:t>
            </a:r>
          </a:p>
          <a:p>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scale </a:t>
            </a:r>
            <a:r>
              <a:rPr lang="en-US" sz="1200" b="0" i="0" kern="1200" dirty="0" err="1">
                <a:solidFill>
                  <a:schemeClr val="tx1"/>
                </a:solidFill>
                <a:effectLst/>
                <a:latin typeface="+mn-lt"/>
                <a:ea typeface="+mn-ea"/>
                <a:cs typeface="+mn-cs"/>
              </a:rPr>
              <a:t>sd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.85. Each row refers to each item and has a raw alpha associated—this refers to the overall α when that particular item has been dropped/deleted. For example, the first row refers to resent1, and if it is dropped, the overall α becomes .80,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.85;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‘Item statistics’?</a:t>
            </a:r>
          </a:p>
          <a:p>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correlation between the item and the total score from the scale (i.e., item-total correlations); there is a problem with </a:t>
            </a:r>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the item itself is included in the total—this means we’re correlating the item with itself, so of course it will correlate (</a:t>
            </a:r>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solve this problem)</a:t>
            </a:r>
          </a:p>
          <a:p>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item-total correlation without that item itself (i.e., item-rest correlation or corrected item-total correlation); low item-total correlations indicate that that item doesn’t correlate well with the scale overall</a:t>
            </a:r>
          </a:p>
          <a:p>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item-total correlation corrected for item overlap and scale reliability</a:t>
            </a:r>
          </a:p>
          <a:p>
            <a:r>
              <a:rPr lang="en-US" sz="1200" b="0" i="0" kern="1200" dirty="0">
                <a:solidFill>
                  <a:schemeClr val="tx1"/>
                </a:solidFill>
                <a:effectLst/>
                <a:latin typeface="+mn-lt"/>
                <a:ea typeface="+mn-ea"/>
                <a:cs typeface="+mn-cs"/>
              </a:rPr>
              <a:t>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of the scale if that item is dropped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items should correlate with the total score, so we’re looking for items that don’t correlate with the overall score from the scale. If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values are less than about .3, it means that particular item doesn’t correlate very well with the scale overall.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interpret the final frequency table?</a:t>
            </a:r>
          </a:p>
          <a:p>
            <a:r>
              <a:rPr lang="en-US" sz="1200" b="0" i="0" kern="1200" dirty="0">
                <a:solidFill>
                  <a:schemeClr val="tx1"/>
                </a:solidFill>
                <a:effectLst/>
                <a:latin typeface="+mn-lt"/>
                <a:ea typeface="+mn-ea"/>
                <a:cs typeface="+mn-cs"/>
              </a:rPr>
              <a:t>This table tells us what percentage of people gave each response to each of the items (i.e., if you have a 5-point scale, then it tells you how many percent of responses were 1, 2, 3, 4, or 5).</a:t>
            </a:r>
          </a:p>
          <a:p>
            <a:r>
              <a:rPr lang="en-US" sz="1200" b="0" i="0" kern="1200" dirty="0">
                <a:solidFill>
                  <a:schemeClr val="tx1"/>
                </a:solidFill>
                <a:effectLst/>
                <a:latin typeface="+mn-lt"/>
                <a:ea typeface="+mn-ea"/>
                <a:cs typeface="+mn-cs"/>
              </a:rPr>
              <a:t>This helps you check the distribution of responses and whether everyone is giving the same responses (which will lead to low reliability).</a:t>
            </a: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86</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87</a:t>
            </a:fld>
            <a:endParaRPr lang="en-US"/>
          </a:p>
        </p:txBody>
      </p:sp>
    </p:spTree>
    <p:extLst>
      <p:ext uri="{BB962C8B-B14F-4D97-AF65-F5344CB8AC3E}">
        <p14:creationId xmlns:p14="http://schemas.microsoft.com/office/powerpoint/2010/main" val="906553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Slide shows what happens if a variable that doesn’t fit into the construct is added into the index. Perceptions of health do not logically tap into the same construct as racist beliefs.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.77 for the “resent” variables with the healthy variable. Each row refers to each item and has a raw alpha associated—this refers to the overall α when that particular item has been dropped/deleted. For example, the first row refers to resent1, and if it is dropped, the overall α becomes .68,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.77;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E955B39-7025-465C-8D04-7485E2797B37}" type="slidenum">
              <a:rPr lang="en-US" smtClean="0"/>
              <a:t>88</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21</a:t>
            </a:fld>
            <a:endParaRPr lang="en-US"/>
          </a:p>
        </p:txBody>
      </p:sp>
    </p:spTree>
    <p:extLst>
      <p:ext uri="{BB962C8B-B14F-4D97-AF65-F5344CB8AC3E}">
        <p14:creationId xmlns:p14="http://schemas.microsoft.com/office/powerpoint/2010/main" val="23078899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Think about why it is possible to still have a low construct validity even if you find a large alpha coefficient.</a:t>
            </a:r>
          </a:p>
          <a:p>
            <a:endParaRPr lang="en-US" sz="1200" dirty="0"/>
          </a:p>
          <a:p>
            <a:r>
              <a:rPr lang="en-US" sz="1200" dirty="0"/>
              <a:t>Hint to find variables quickly in codebook:</a:t>
            </a:r>
          </a:p>
          <a:p>
            <a:r>
              <a:rPr lang="en-US" sz="1200" dirty="0"/>
              <a:t>CTRL+F for variable name</a:t>
            </a:r>
          </a:p>
          <a:p>
            <a:endParaRPr lang="en-US" sz="1200" dirty="0"/>
          </a:p>
        </p:txBody>
      </p:sp>
      <p:sp>
        <p:nvSpPr>
          <p:cNvPr id="4" name="Slide Number Placeholder 3"/>
          <p:cNvSpPr>
            <a:spLocks noGrp="1"/>
          </p:cNvSpPr>
          <p:nvPr>
            <p:ph type="sldNum" sz="quarter" idx="5"/>
          </p:nvPr>
        </p:nvSpPr>
        <p:spPr/>
        <p:txBody>
          <a:bodyPr/>
          <a:lstStyle/>
          <a:p>
            <a:fld id="{6E955B39-7025-465C-8D04-7485E2797B37}" type="slidenum">
              <a:rPr lang="en-US" smtClean="0"/>
              <a:t>89</a:t>
            </a:fld>
            <a:endParaRPr lang="en-US"/>
          </a:p>
        </p:txBody>
      </p:sp>
    </p:spTree>
    <p:extLst>
      <p:ext uri="{BB962C8B-B14F-4D97-AF65-F5344CB8AC3E}">
        <p14:creationId xmlns:p14="http://schemas.microsoft.com/office/powerpoint/2010/main" val="14607690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Low Levels of Trust -&gt; High levels of trust.</a:t>
            </a:r>
          </a:p>
          <a:p>
            <a:endParaRPr lang="en-US" dirty="0"/>
          </a:p>
          <a:p>
            <a:r>
              <a:rPr lang="en-US" dirty="0"/>
              <a:t>Do any variables need to be reverse coded?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90</a:t>
            </a:fld>
            <a:endParaRPr lang="en-US"/>
          </a:p>
        </p:txBody>
      </p:sp>
    </p:spTree>
    <p:extLst>
      <p:ext uri="{BB962C8B-B14F-4D97-AF65-F5344CB8AC3E}">
        <p14:creationId xmlns:p14="http://schemas.microsoft.com/office/powerpoint/2010/main" val="30343693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x	</a:t>
            </a:r>
          </a:p>
          <a:p>
            <a:r>
              <a:rPr lang="en-US" dirty="0"/>
              <a:t>A data frame or matrix</a:t>
            </a:r>
          </a:p>
          <a:p>
            <a:endParaRPr lang="en-US" dirty="0"/>
          </a:p>
          <a:p>
            <a:r>
              <a:rPr lang="en-US" dirty="0"/>
              <a:t>na.rm	</a:t>
            </a:r>
          </a:p>
          <a:p>
            <a:r>
              <a:rPr lang="en-US" dirty="0"/>
              <a:t>The default is to delete missing data. na.rm=FALSE will delete the case.</a:t>
            </a:r>
          </a:p>
          <a:p>
            <a:endParaRPr lang="en-US" dirty="0"/>
          </a:p>
          <a:p>
            <a:r>
              <a:rPr lang="en-US" dirty="0" err="1"/>
              <a:t>interp</a:t>
            </a:r>
            <a:r>
              <a:rPr lang="en-US" dirty="0"/>
              <a:t>	</a:t>
            </a:r>
          </a:p>
          <a:p>
            <a:r>
              <a:rPr lang="en-US" dirty="0"/>
              <a:t>Should the median be standard or interpolated</a:t>
            </a:r>
          </a:p>
          <a:p>
            <a:endParaRPr lang="en-US" dirty="0"/>
          </a:p>
          <a:p>
            <a:r>
              <a:rPr lang="en-US" dirty="0"/>
              <a:t>skew	</a:t>
            </a:r>
          </a:p>
          <a:p>
            <a:r>
              <a:rPr lang="en-US" dirty="0"/>
              <a:t>Should the skew and kurtosis be calculated?</a:t>
            </a:r>
          </a:p>
          <a:p>
            <a:endParaRPr lang="en-US" dirty="0"/>
          </a:p>
          <a:p>
            <a:r>
              <a:rPr lang="en-US" dirty="0"/>
              <a:t>ranges	</a:t>
            </a:r>
          </a:p>
          <a:p>
            <a:r>
              <a:rPr lang="en-US" dirty="0"/>
              <a:t>Should the range be calculated?</a:t>
            </a:r>
          </a:p>
          <a:p>
            <a:endParaRPr lang="en-US" dirty="0"/>
          </a:p>
          <a:p>
            <a:r>
              <a:rPr lang="en-US" dirty="0"/>
              <a:t>trim	</a:t>
            </a:r>
          </a:p>
          <a:p>
            <a:r>
              <a:rPr lang="en-US" dirty="0"/>
              <a:t>trim=.1 – trim means by dropping the top and bottom trim fraction</a:t>
            </a:r>
          </a:p>
          <a:p>
            <a:endParaRPr lang="en-US" dirty="0"/>
          </a:p>
          <a:p>
            <a:r>
              <a:rPr lang="en-US" dirty="0"/>
              <a:t>type	</a:t>
            </a:r>
          </a:p>
          <a:p>
            <a:r>
              <a:rPr lang="en-US" dirty="0"/>
              <a:t>Which estimate of skew and kurtosis should be used? (See details.)</a:t>
            </a:r>
          </a:p>
          <a:p>
            <a:endParaRPr lang="en-US" dirty="0"/>
          </a:p>
          <a:p>
            <a:r>
              <a:rPr lang="en-US" dirty="0"/>
              <a:t>check	</a:t>
            </a:r>
          </a:p>
          <a:p>
            <a:r>
              <a:rPr lang="en-US" dirty="0"/>
              <a:t>Should we check for non-numeric variables? Slower but helpful.</a:t>
            </a:r>
          </a:p>
          <a:p>
            <a:endParaRPr lang="en-US" dirty="0"/>
          </a:p>
          <a:p>
            <a:r>
              <a:rPr lang="en-US" dirty="0"/>
              <a:t>fast	</a:t>
            </a:r>
          </a:p>
          <a:p>
            <a:r>
              <a:rPr lang="en-US" dirty="0"/>
              <a:t>if TRUE, will do n, means, </a:t>
            </a:r>
            <a:r>
              <a:rPr lang="en-US" dirty="0" err="1"/>
              <a:t>sds</a:t>
            </a:r>
            <a:r>
              <a:rPr lang="en-US" dirty="0"/>
              <a:t>, min, max, ranges for an improvement in speed. If NULL, will switch to fast mode for large (</a:t>
            </a:r>
            <a:r>
              <a:rPr lang="en-US" dirty="0" err="1"/>
              <a:t>ncol</a:t>
            </a:r>
            <a:r>
              <a:rPr lang="en-US" dirty="0"/>
              <a:t> * </a:t>
            </a:r>
            <a:r>
              <a:rPr lang="en-US" dirty="0" err="1"/>
              <a:t>nrow</a:t>
            </a:r>
            <a:r>
              <a:rPr lang="en-US" dirty="0"/>
              <a:t> &gt; 10^7) problems, otherwise defaults to fast = FALSE</a:t>
            </a:r>
          </a:p>
          <a:p>
            <a:endParaRPr lang="en-US" dirty="0"/>
          </a:p>
          <a:p>
            <a:r>
              <a:rPr lang="en-US" dirty="0"/>
              <a:t>quant	</a:t>
            </a:r>
          </a:p>
          <a:p>
            <a:r>
              <a:rPr lang="en-US" dirty="0"/>
              <a:t>if not NULL, will find the specified quantiles (e.g. quant=c(.25,.75) will find the 25th and 75th percentiles)</a:t>
            </a:r>
          </a:p>
          <a:p>
            <a:endParaRPr lang="en-US" dirty="0"/>
          </a:p>
          <a:p>
            <a:r>
              <a:rPr lang="en-US" dirty="0"/>
              <a:t>IQR	</a:t>
            </a:r>
          </a:p>
          <a:p>
            <a:r>
              <a:rPr lang="en-US" dirty="0"/>
              <a:t>If TRUE, show the interquartile range</a:t>
            </a:r>
          </a:p>
          <a:p>
            <a:endParaRPr lang="en-US" dirty="0"/>
          </a:p>
          <a:p>
            <a:r>
              <a:rPr lang="en-US" dirty="0"/>
              <a:t>omit	</a:t>
            </a:r>
          </a:p>
          <a:p>
            <a:r>
              <a:rPr lang="en-US" dirty="0"/>
              <a:t>Do not convert non-numerical variables to numeric, omit them instead</a:t>
            </a:r>
          </a:p>
          <a:p>
            <a:endParaRPr lang="en-US" dirty="0"/>
          </a:p>
          <a:p>
            <a:r>
              <a:rPr lang="en-US" dirty="0"/>
              <a:t>head	</a:t>
            </a:r>
          </a:p>
          <a:p>
            <a:r>
              <a:rPr lang="en-US" dirty="0"/>
              <a:t>show the first 1:head cases for each variable in </a:t>
            </a:r>
            <a:r>
              <a:rPr lang="en-US" dirty="0" err="1"/>
              <a:t>describeData</a:t>
            </a:r>
            <a:endParaRPr lang="en-US" dirty="0"/>
          </a:p>
          <a:p>
            <a:endParaRPr lang="en-US" dirty="0"/>
          </a:p>
          <a:p>
            <a:r>
              <a:rPr lang="en-US" dirty="0"/>
              <a:t>tail	</a:t>
            </a:r>
          </a:p>
          <a:p>
            <a:r>
              <a:rPr lang="en-US" dirty="0"/>
              <a:t>Show the last nobs-tail cases for each variable in </a:t>
            </a:r>
            <a:r>
              <a:rPr lang="en-US" dirty="0" err="1"/>
              <a:t>describeData</a:t>
            </a:r>
            <a:endParaRPr lang="en-US" dirty="0"/>
          </a:p>
        </p:txBody>
      </p:sp>
      <p:sp>
        <p:nvSpPr>
          <p:cNvPr id="4" name="Slide Number Placeholder 3"/>
          <p:cNvSpPr>
            <a:spLocks noGrp="1"/>
          </p:cNvSpPr>
          <p:nvPr>
            <p:ph type="sldNum" sz="quarter" idx="5"/>
          </p:nvPr>
        </p:nvSpPr>
        <p:spPr/>
        <p:txBody>
          <a:bodyPr/>
          <a:lstStyle/>
          <a:p>
            <a:fld id="{09AD1C8E-7C3B-4DB6-B6FC-95A47E96A57B}" type="slidenum">
              <a:rPr lang="en-US" smtClean="0"/>
              <a:t>91</a:t>
            </a:fld>
            <a:endParaRPr lang="en-US"/>
          </a:p>
        </p:txBody>
      </p:sp>
    </p:spTree>
    <p:extLst>
      <p:ext uri="{BB962C8B-B14F-4D97-AF65-F5344CB8AC3E}">
        <p14:creationId xmlns:p14="http://schemas.microsoft.com/office/powerpoint/2010/main" val="3058287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Always create a new variable – do not overwrite old variables (lost data – in your case backup on BB, but not always true).</a:t>
            </a:r>
          </a:p>
          <a:p>
            <a:r>
              <a:rPr lang="en-US" dirty="0">
                <a:sym typeface="Wingdings" panose="05000000000000000000" pitchFamily="2" charset="2"/>
              </a:rPr>
              <a:t>Will create a new column in your data file – data view (and new row in variable view).</a:t>
            </a:r>
          </a:p>
          <a:p>
            <a:r>
              <a:rPr lang="en-US" dirty="0">
                <a:sym typeface="Wingdings" panose="05000000000000000000" pitchFamily="2" charset="2"/>
              </a:rPr>
              <a:t>Always keep syntax so you know how you created new variables.</a:t>
            </a: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94</a:t>
            </a:fld>
            <a:endParaRPr lang="en-US"/>
          </a:p>
        </p:txBody>
      </p:sp>
    </p:spTree>
    <p:extLst>
      <p:ext uri="{BB962C8B-B14F-4D97-AF65-F5344CB8AC3E}">
        <p14:creationId xmlns:p14="http://schemas.microsoft.com/office/powerpoint/2010/main" val="15460122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96</a:t>
            </a:fld>
            <a:endParaRPr lang="en-US"/>
          </a:p>
        </p:txBody>
      </p:sp>
    </p:spTree>
    <p:extLst>
      <p:ext uri="{BB962C8B-B14F-4D97-AF65-F5344CB8AC3E}">
        <p14:creationId xmlns:p14="http://schemas.microsoft.com/office/powerpoint/2010/main" val="38706148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97</a:t>
            </a:fld>
            <a:endParaRPr lang="en-US"/>
          </a:p>
        </p:txBody>
      </p:sp>
    </p:spTree>
    <p:extLst>
      <p:ext uri="{BB962C8B-B14F-4D97-AF65-F5344CB8AC3E}">
        <p14:creationId xmlns:p14="http://schemas.microsoft.com/office/powerpoint/2010/main" val="26681670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there is not a statistically significant difference between genders on preferences for defense spending. </a:t>
            </a:r>
          </a:p>
        </p:txBody>
      </p:sp>
      <p:sp>
        <p:nvSpPr>
          <p:cNvPr id="4" name="Slide Number Placeholder 3"/>
          <p:cNvSpPr>
            <a:spLocks noGrp="1"/>
          </p:cNvSpPr>
          <p:nvPr>
            <p:ph type="sldNum" sz="quarter" idx="5"/>
          </p:nvPr>
        </p:nvSpPr>
        <p:spPr/>
        <p:txBody>
          <a:bodyPr/>
          <a:lstStyle/>
          <a:p>
            <a:fld id="{09AD1C8E-7C3B-4DB6-B6FC-95A47E96A57B}" type="slidenum">
              <a:rPr lang="en-US" smtClean="0"/>
              <a:t>100</a:t>
            </a:fld>
            <a:endParaRPr lang="en-US"/>
          </a:p>
        </p:txBody>
      </p:sp>
    </p:spTree>
    <p:extLst>
      <p:ext uri="{BB962C8B-B14F-4D97-AF65-F5344CB8AC3E}">
        <p14:creationId xmlns:p14="http://schemas.microsoft.com/office/powerpoint/2010/main" val="21189526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statistically significant difference in the preferences for spending on defense between democrats and republicans. </a:t>
            </a:r>
          </a:p>
        </p:txBody>
      </p:sp>
      <p:sp>
        <p:nvSpPr>
          <p:cNvPr id="4" name="Slide Number Placeholder 3"/>
          <p:cNvSpPr>
            <a:spLocks noGrp="1"/>
          </p:cNvSpPr>
          <p:nvPr>
            <p:ph type="sldNum" sz="quarter" idx="5"/>
          </p:nvPr>
        </p:nvSpPr>
        <p:spPr/>
        <p:txBody>
          <a:bodyPr/>
          <a:lstStyle/>
          <a:p>
            <a:fld id="{09AD1C8E-7C3B-4DB6-B6FC-95A47E96A57B}" type="slidenum">
              <a:rPr lang="en-US" smtClean="0"/>
              <a:t>101</a:t>
            </a:fld>
            <a:endParaRPr lang="en-US"/>
          </a:p>
        </p:txBody>
      </p:sp>
    </p:spTree>
    <p:extLst>
      <p:ext uri="{BB962C8B-B14F-4D97-AF65-F5344CB8AC3E}">
        <p14:creationId xmlns:p14="http://schemas.microsoft.com/office/powerpoint/2010/main" val="25676622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There is not statistically significant difference in means.</a:t>
            </a:r>
          </a:p>
          <a:p>
            <a:r>
              <a:rPr lang="en-US" dirty="0"/>
              <a:t>Alternative hypothesis: There is a statistically significant difference in means. </a:t>
            </a:r>
          </a:p>
        </p:txBody>
      </p:sp>
      <p:sp>
        <p:nvSpPr>
          <p:cNvPr id="4" name="Slide Number Placeholder 3"/>
          <p:cNvSpPr>
            <a:spLocks noGrp="1"/>
          </p:cNvSpPr>
          <p:nvPr>
            <p:ph type="sldNum" sz="quarter" idx="5"/>
          </p:nvPr>
        </p:nvSpPr>
        <p:spPr/>
        <p:txBody>
          <a:bodyPr/>
          <a:lstStyle/>
          <a:p>
            <a:fld id="{09AD1C8E-7C3B-4DB6-B6FC-95A47E96A57B}" type="slidenum">
              <a:rPr lang="en-US" smtClean="0"/>
              <a:t>102</a:t>
            </a:fld>
            <a:endParaRPr lang="en-US"/>
          </a:p>
        </p:txBody>
      </p:sp>
    </p:spTree>
    <p:extLst>
      <p:ext uri="{BB962C8B-B14F-4D97-AF65-F5344CB8AC3E}">
        <p14:creationId xmlns:p14="http://schemas.microsoft.com/office/powerpoint/2010/main" val="1935929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(ANES) +</a:t>
            </a:r>
          </a:p>
          <a:p>
            <a:r>
              <a:rPr lang="en-US" dirty="0"/>
              <a:t>  # Top</a:t>
            </a:r>
          </a:p>
          <a:p>
            <a:r>
              <a:rPr lang="en-US" dirty="0"/>
              <a:t>  </a:t>
            </a:r>
            <a:r>
              <a:rPr lang="en-US" dirty="0" err="1"/>
              <a:t>geom_density</a:t>
            </a:r>
            <a:r>
              <a:rPr lang="en-US" dirty="0"/>
              <a:t>(</a:t>
            </a:r>
            <a:r>
              <a:rPr lang="en-US" dirty="0" err="1"/>
              <a:t>aes</a:t>
            </a:r>
            <a:r>
              <a:rPr lang="en-US" dirty="0"/>
              <a:t>(x = </a:t>
            </a:r>
            <a:r>
              <a:rPr lang="en-US" dirty="0" err="1"/>
              <a:t>defensespend</a:t>
            </a:r>
            <a:r>
              <a:rPr lang="en-US" dirty="0"/>
              <a:t>, y=..density..), adjust=4, fill="blue", alpha=.4) +</a:t>
            </a:r>
          </a:p>
          <a:p>
            <a:r>
              <a:rPr lang="en-US" dirty="0"/>
              <a:t>  # Bottom</a:t>
            </a:r>
          </a:p>
          <a:p>
            <a:r>
              <a:rPr lang="en-US" dirty="0"/>
              <a:t>  </a:t>
            </a:r>
            <a:r>
              <a:rPr lang="en-US" dirty="0" err="1"/>
              <a:t>geom_density</a:t>
            </a:r>
            <a:r>
              <a:rPr lang="en-US" dirty="0"/>
              <a:t>( </a:t>
            </a:r>
            <a:r>
              <a:rPr lang="en-US" dirty="0" err="1"/>
              <a:t>aes</a:t>
            </a:r>
            <a:r>
              <a:rPr lang="en-US" dirty="0"/>
              <a:t>( x = </a:t>
            </a:r>
            <a:r>
              <a:rPr lang="en-US" dirty="0" err="1"/>
              <a:t>servicespend</a:t>
            </a:r>
            <a:r>
              <a:rPr lang="en-US" dirty="0"/>
              <a:t>, y=..density..), adjust=4, fill="green", alpha=.4)+</a:t>
            </a:r>
          </a:p>
          <a:p>
            <a:r>
              <a:rPr lang="en-US" dirty="0"/>
              <a:t>  </a:t>
            </a:r>
            <a:r>
              <a:rPr lang="en-US" dirty="0" err="1"/>
              <a:t>ggtitle</a:t>
            </a:r>
            <a:r>
              <a:rPr lang="en-US" dirty="0"/>
              <a:t>("Distributions of Spending Preferences for Social Services and Defense") +</a:t>
            </a:r>
          </a:p>
          <a:p>
            <a:r>
              <a:rPr lang="en-US" dirty="0"/>
              <a:t>  </a:t>
            </a:r>
            <a:r>
              <a:rPr lang="en-US" dirty="0" err="1"/>
              <a:t>scale_x_continuous</a:t>
            </a:r>
            <a:r>
              <a:rPr lang="en-US" dirty="0"/>
              <a:t>(name = "Gaussian Distribution of Survey Responses")+</a:t>
            </a:r>
          </a:p>
          <a:p>
            <a:r>
              <a:rPr lang="en-US" dirty="0"/>
              <a:t>  </a:t>
            </a:r>
            <a:r>
              <a:rPr lang="en-US" dirty="0" err="1"/>
              <a:t>scale_y_continuous</a:t>
            </a:r>
            <a:r>
              <a:rPr lang="en-US" dirty="0"/>
              <a:t>(name = "")</a:t>
            </a:r>
          </a:p>
        </p:txBody>
      </p:sp>
      <p:sp>
        <p:nvSpPr>
          <p:cNvPr id="4" name="Slide Number Placeholder 3"/>
          <p:cNvSpPr>
            <a:spLocks noGrp="1"/>
          </p:cNvSpPr>
          <p:nvPr>
            <p:ph type="sldNum" sz="quarter" idx="5"/>
          </p:nvPr>
        </p:nvSpPr>
        <p:spPr/>
        <p:txBody>
          <a:bodyPr/>
          <a:lstStyle/>
          <a:p>
            <a:fld id="{09AD1C8E-7C3B-4DB6-B6FC-95A47E96A57B}" type="slidenum">
              <a:rPr lang="en-US" smtClean="0"/>
              <a:t>104</a:t>
            </a:fld>
            <a:endParaRPr lang="en-US"/>
          </a:p>
        </p:txBody>
      </p:sp>
    </p:spTree>
    <p:extLst>
      <p:ext uri="{BB962C8B-B14F-4D97-AF65-F5344CB8AC3E}">
        <p14:creationId xmlns:p14="http://schemas.microsoft.com/office/powerpoint/2010/main" val="1994839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3753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H1 = Men and Women do on average different perceptions of their own health</a:t>
            </a:r>
          </a:p>
          <a:p>
            <a:endParaRPr lang="en-US" dirty="0"/>
          </a:p>
        </p:txBody>
      </p:sp>
      <p:sp>
        <p:nvSpPr>
          <p:cNvPr id="4" name="Slide Number Placeholder 3"/>
          <p:cNvSpPr>
            <a:spLocks noGrp="1"/>
          </p:cNvSpPr>
          <p:nvPr>
            <p:ph type="sldNum" sz="quarter" idx="5"/>
          </p:nvPr>
        </p:nvSpPr>
        <p:spPr/>
        <p:txBody>
          <a:bodyPr/>
          <a:lstStyle/>
          <a:p>
            <a:fld id="{09AD1C8E-7C3B-4DB6-B6FC-95A47E96A57B}" type="slidenum">
              <a:rPr lang="en-US" smtClean="0"/>
              <a:t>105</a:t>
            </a:fld>
            <a:endParaRPr lang="en-US"/>
          </a:p>
        </p:txBody>
      </p:sp>
    </p:spTree>
    <p:extLst>
      <p:ext uri="{BB962C8B-B14F-4D97-AF65-F5344CB8AC3E}">
        <p14:creationId xmlns:p14="http://schemas.microsoft.com/office/powerpoint/2010/main" val="434883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 281?</a:t>
            </a:r>
          </a:p>
          <a:p>
            <a:r>
              <a:rPr lang="en-US" dirty="0"/>
              <a:t>We can also test for statistical significance in correlation analysis. This tells us whether the correlation we observe in our sample data is expected to be true in the population. The main caveat is that even if</a:t>
            </a:r>
          </a:p>
          <a:p>
            <a:r>
              <a:rPr lang="en-US" dirty="0"/>
              <a:t>we find there is a significant correlation, we are only comparing two variables in isolation and not taking into account other factors; more on this in the next chapter. Further, if we have an outcome variable on the interval/ratio level, and particularly if we have a predictor variable on the interval/ratio level, we are better off using linear regression (specifically, multiple regression, as we will in the next chapter) than correlation analysis.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AD1C8E-7C3B-4DB6-B6FC-95A47E96A5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42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845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3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222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322913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08613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699049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F47FF6-7292-442D-B671-357E26EE0D8A}"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14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F47FF6-7292-442D-B671-357E26EE0D8A}"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911750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F47FF6-7292-442D-B671-357E26EE0D8A}" type="datetimeFigureOut">
              <a:rPr lang="en-US" smtClean="0"/>
              <a:t>5/18/2021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13152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F47FF6-7292-442D-B671-357E26EE0D8A}" type="datetimeFigureOut">
              <a:rPr lang="en-US" smtClean="0"/>
              <a:t>5/18/2021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213795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F47FF6-7292-442D-B671-357E26EE0D8A}" type="datetimeFigureOut">
              <a:rPr lang="en-US" smtClean="0"/>
              <a:t>5/18/2021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458571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1F47FF6-7292-442D-B671-357E26EE0D8A}" type="datetimeFigureOut">
              <a:rPr lang="en-US" smtClean="0"/>
              <a:t>5/18/2021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440F381-579C-4336-9FEF-17301B2D2A59}" type="slidenum">
              <a:rPr lang="en-US" smtClean="0"/>
              <a:t>‹#›</a:t>
            </a:fld>
            <a:endParaRPr lang="en-US"/>
          </a:p>
        </p:txBody>
      </p:sp>
    </p:spTree>
    <p:extLst>
      <p:ext uri="{BB962C8B-B14F-4D97-AF65-F5344CB8AC3E}">
        <p14:creationId xmlns:p14="http://schemas.microsoft.com/office/powerpoint/2010/main" val="220987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F47FF6-7292-442D-B671-357E26EE0D8A}"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4764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D36701-D5F0-4616-9638-15B06FA032BF}" type="datetimeFigureOut">
              <a:rPr lang="en-US" smtClean="0"/>
              <a:t>5/18/2021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8867E36-0E90-49E2-BA41-F5E9B5D8EBA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83916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0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customXml" Target="../ink/ink1.xml"/></Relationships>
</file>

<file path=ppt/slides/_rels/slide104.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158.png"/><Relationship Id="rId21" Type="http://schemas.openxmlformats.org/officeDocument/2006/relationships/image" Target="../media/image149.png"/><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162.png"/><Relationship Id="rId50" Type="http://schemas.openxmlformats.org/officeDocument/2006/relationships/customXml" Target="../ink/ink25.xml"/><Relationship Id="rId55" Type="http://schemas.openxmlformats.org/officeDocument/2006/relationships/image" Target="../media/image166.png"/><Relationship Id="rId7" Type="http://schemas.openxmlformats.org/officeDocument/2006/relationships/image" Target="../media/image142.png"/><Relationship Id="rId2" Type="http://schemas.openxmlformats.org/officeDocument/2006/relationships/notesSlide" Target="../notesSlides/notesSlide59.xml"/><Relationship Id="rId16" Type="http://schemas.openxmlformats.org/officeDocument/2006/relationships/customXml" Target="../ink/ink8.xml"/><Relationship Id="rId29" Type="http://schemas.openxmlformats.org/officeDocument/2006/relationships/image" Target="../media/image153.png"/><Relationship Id="rId11" Type="http://schemas.openxmlformats.org/officeDocument/2006/relationships/image" Target="../media/image144.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157.png"/><Relationship Id="rId40" Type="http://schemas.openxmlformats.org/officeDocument/2006/relationships/customXml" Target="../ink/ink20.xml"/><Relationship Id="rId45" Type="http://schemas.openxmlformats.org/officeDocument/2006/relationships/image" Target="../media/image161.png"/><Relationship Id="rId53" Type="http://schemas.openxmlformats.org/officeDocument/2006/relationships/image" Target="../media/image165.png"/><Relationship Id="rId5" Type="http://schemas.openxmlformats.org/officeDocument/2006/relationships/image" Target="../media/image141.png"/><Relationship Id="rId19" Type="http://schemas.openxmlformats.org/officeDocument/2006/relationships/image" Target="../media/image148.png"/><Relationship Id="rId4" Type="http://schemas.openxmlformats.org/officeDocument/2006/relationships/customXml" Target="../ink/ink2.xml"/><Relationship Id="rId9" Type="http://schemas.openxmlformats.org/officeDocument/2006/relationships/image" Target="../media/image143.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52.png"/><Relationship Id="rId30" Type="http://schemas.openxmlformats.org/officeDocument/2006/relationships/customXml" Target="../ink/ink15.xml"/><Relationship Id="rId35" Type="http://schemas.openxmlformats.org/officeDocument/2006/relationships/image" Target="../media/image156.png"/><Relationship Id="rId43" Type="http://schemas.openxmlformats.org/officeDocument/2006/relationships/image" Target="../media/image160.png"/><Relationship Id="rId48" Type="http://schemas.openxmlformats.org/officeDocument/2006/relationships/customXml" Target="../ink/ink24.xml"/><Relationship Id="rId56" Type="http://schemas.openxmlformats.org/officeDocument/2006/relationships/customXml" Target="../ink/ink28.xml"/><Relationship Id="rId8" Type="http://schemas.openxmlformats.org/officeDocument/2006/relationships/customXml" Target="../ink/ink4.xml"/><Relationship Id="rId51" Type="http://schemas.openxmlformats.org/officeDocument/2006/relationships/image" Target="../media/image164.png"/><Relationship Id="rId3" Type="http://schemas.openxmlformats.org/officeDocument/2006/relationships/image" Target="../media/image55.png"/><Relationship Id="rId12" Type="http://schemas.openxmlformats.org/officeDocument/2006/relationships/customXml" Target="../ink/ink6.xml"/><Relationship Id="rId17" Type="http://schemas.openxmlformats.org/officeDocument/2006/relationships/image" Target="../media/image147.png"/><Relationship Id="rId25" Type="http://schemas.openxmlformats.org/officeDocument/2006/relationships/image" Target="../media/image151.png"/><Relationship Id="rId33" Type="http://schemas.openxmlformats.org/officeDocument/2006/relationships/image" Target="../media/image155.png"/><Relationship Id="rId38" Type="http://schemas.openxmlformats.org/officeDocument/2006/relationships/customXml" Target="../ink/ink19.xml"/><Relationship Id="rId46" Type="http://schemas.openxmlformats.org/officeDocument/2006/relationships/customXml" Target="../ink/ink23.xml"/><Relationship Id="rId20" Type="http://schemas.openxmlformats.org/officeDocument/2006/relationships/customXml" Target="../ink/ink10.xml"/><Relationship Id="rId41" Type="http://schemas.openxmlformats.org/officeDocument/2006/relationships/image" Target="../media/image159.png"/><Relationship Id="rId54"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146.png"/><Relationship Id="rId23" Type="http://schemas.openxmlformats.org/officeDocument/2006/relationships/image" Target="../media/image150.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163.png"/><Relationship Id="rId57" Type="http://schemas.openxmlformats.org/officeDocument/2006/relationships/image" Target="../media/image167.png"/><Relationship Id="rId10" Type="http://schemas.openxmlformats.org/officeDocument/2006/relationships/customXml" Target="../ink/ink5.xml"/><Relationship Id="rId31" Type="http://schemas.openxmlformats.org/officeDocument/2006/relationships/image" Target="../media/image154.png"/><Relationship Id="rId44" Type="http://schemas.openxmlformats.org/officeDocument/2006/relationships/customXml" Target="../ink/ink22.xml"/><Relationship Id="rId52" Type="http://schemas.openxmlformats.org/officeDocument/2006/relationships/customXml" Target="../ink/ink2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hicago" TargetMode="External"/><Relationship Id="rId2" Type="http://schemas.openxmlformats.org/officeDocument/2006/relationships/hyperlink" Target="https://data.cityofchicago.org/" TargetMode="External"/><Relationship Id="rId1" Type="http://schemas.openxmlformats.org/officeDocument/2006/relationships/slideLayout" Target="../slideLayouts/slideLayout2.xml"/><Relationship Id="rId5" Type="http://schemas.openxmlformats.org/officeDocument/2006/relationships/hyperlink" Target="https://researchguides.uic.edu/data" TargetMode="External"/><Relationship Id="rId4" Type="http://schemas.openxmlformats.org/officeDocument/2006/relationships/hyperlink" Target="https://data.cityofchicago.org/Transportation/Traffic-Crashes-Crashes/85ca-t3i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support.microsoft.com/en-us/office/split-a-cell-f1804d0c-e180-4ed0-a2ae-973a0b7c6a23"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support.microsoft.com/en-us/office/combine-text-from-two-or-more-cells-into-one-cell-81ba0946-ce78-42ed-b3c3-21340eb164a6"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hyperlink" Target="http://www.rstudio.com/download" TargetMode="Externa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www.cran.r-project.org/" TargetMode="Externa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mgimond.github.io/ES218/Week02a.html"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30.png"/><Relationship Id="rId4" Type="http://schemas.openxmlformats.org/officeDocument/2006/relationships/notesSlide" Target="../notesSlides/notesSlide31.xml"/></Relationships>
</file>

<file path=ppt/slides/_rels/slide71.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35.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34.png"/><Relationship Id="rId4" Type="http://schemas.openxmlformats.org/officeDocument/2006/relationships/notesSlide" Target="../notesSlides/notesSlide3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44.png"/><Relationship Id="rId5" Type="http://schemas.openxmlformats.org/officeDocument/2006/relationships/notesSlide" Target="../notesSlides/notesSlide52.xml"/><Relationship Id="rId4"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1028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288A-FC08-420A-B7E9-B953026E58B2}"/>
              </a:ext>
            </a:extLst>
          </p:cNvPr>
          <p:cNvSpPr>
            <a:spLocks noGrp="1"/>
          </p:cNvSpPr>
          <p:nvPr>
            <p:ph type="title"/>
          </p:nvPr>
        </p:nvSpPr>
        <p:spPr/>
        <p:txBody>
          <a:bodyPr/>
          <a:lstStyle/>
          <a:p>
            <a:r>
              <a:rPr lang="en-US" dirty="0"/>
              <a:t>“Good” vs. “Bad” data</a:t>
            </a:r>
          </a:p>
        </p:txBody>
      </p:sp>
      <p:sp>
        <p:nvSpPr>
          <p:cNvPr id="3" name="Content Placeholder 2">
            <a:extLst>
              <a:ext uri="{FF2B5EF4-FFF2-40B4-BE49-F238E27FC236}">
                <a16:creationId xmlns:a16="http://schemas.microsoft.com/office/drawing/2014/main" id="{49D81F3B-C573-4335-9440-22560A99D58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895509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11451C-B355-4A7D-B830-BD0FAC063C0B}"/>
              </a:ext>
            </a:extLst>
          </p:cNvPr>
          <p:cNvPicPr>
            <a:picLocks noChangeAspect="1"/>
          </p:cNvPicPr>
          <p:nvPr/>
        </p:nvPicPr>
        <p:blipFill>
          <a:blip r:embed="rId3"/>
          <a:stretch>
            <a:fillRect/>
          </a:stretch>
        </p:blipFill>
        <p:spPr>
          <a:xfrm>
            <a:off x="148019" y="221019"/>
            <a:ext cx="7632315" cy="5724236"/>
          </a:xfrm>
          <a:prstGeom prst="rect">
            <a:avLst/>
          </a:prstGeom>
        </p:spPr>
      </p:pic>
      <p:sp>
        <p:nvSpPr>
          <p:cNvPr id="2" name="Title 1">
            <a:extLst>
              <a:ext uri="{FF2B5EF4-FFF2-40B4-BE49-F238E27FC236}">
                <a16:creationId xmlns:a16="http://schemas.microsoft.com/office/drawing/2014/main" id="{58B46C27-B26C-4AB2-A68E-871D8CA93074}"/>
              </a:ext>
            </a:extLst>
          </p:cNvPr>
          <p:cNvSpPr>
            <a:spLocks noGrp="1"/>
          </p:cNvSpPr>
          <p:nvPr>
            <p:ph type="title"/>
          </p:nvPr>
        </p:nvSpPr>
        <p:spPr>
          <a:xfrm>
            <a:off x="6832600" y="80998"/>
            <a:ext cx="5029200" cy="2069535"/>
          </a:xfrm>
        </p:spPr>
        <p:txBody>
          <a:bodyPr>
            <a:normAutofit/>
          </a:bodyPr>
          <a:lstStyle/>
          <a:p>
            <a:r>
              <a:rPr lang="en-US" sz="4000" dirty="0"/>
              <a:t>Preferences of spending on defense by gender</a:t>
            </a:r>
            <a:br>
              <a:rPr lang="en-US" sz="4000" dirty="0"/>
            </a:br>
            <a:endParaRPr lang="en-US" sz="4000" dirty="0"/>
          </a:p>
        </p:txBody>
      </p:sp>
      <p:pic>
        <p:nvPicPr>
          <p:cNvPr id="13" name="Content Placeholder 12">
            <a:extLst>
              <a:ext uri="{FF2B5EF4-FFF2-40B4-BE49-F238E27FC236}">
                <a16:creationId xmlns:a16="http://schemas.microsoft.com/office/drawing/2014/main" id="{620F0FE7-193F-4AB0-885F-7F00E0E75259}"/>
              </a:ext>
            </a:extLst>
          </p:cNvPr>
          <p:cNvPicPr>
            <a:picLocks noGrp="1" noChangeAspect="1"/>
          </p:cNvPicPr>
          <p:nvPr>
            <p:ph idx="1"/>
          </p:nvPr>
        </p:nvPicPr>
        <p:blipFill>
          <a:blip r:embed="rId4"/>
          <a:stretch>
            <a:fillRect/>
          </a:stretch>
        </p:blipFill>
        <p:spPr>
          <a:xfrm>
            <a:off x="5097374" y="3524221"/>
            <a:ext cx="2057578" cy="666808"/>
          </a:xfrm>
        </p:spPr>
      </p:pic>
    </p:spTree>
    <p:extLst>
      <p:ext uri="{BB962C8B-B14F-4D97-AF65-F5344CB8AC3E}">
        <p14:creationId xmlns:p14="http://schemas.microsoft.com/office/powerpoint/2010/main" val="27352121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A15E8C-E481-4533-9473-3F7E1581F494}"/>
              </a:ext>
            </a:extLst>
          </p:cNvPr>
          <p:cNvPicPr>
            <a:picLocks noChangeAspect="1"/>
          </p:cNvPicPr>
          <p:nvPr/>
        </p:nvPicPr>
        <p:blipFill>
          <a:blip r:embed="rId3"/>
          <a:stretch>
            <a:fillRect/>
          </a:stretch>
        </p:blipFill>
        <p:spPr>
          <a:xfrm>
            <a:off x="106218" y="169334"/>
            <a:ext cx="8177003" cy="6132752"/>
          </a:xfrm>
          <a:prstGeom prst="rect">
            <a:avLst/>
          </a:prstGeom>
        </p:spPr>
      </p:pic>
      <p:sp>
        <p:nvSpPr>
          <p:cNvPr id="2" name="Title 1">
            <a:extLst>
              <a:ext uri="{FF2B5EF4-FFF2-40B4-BE49-F238E27FC236}">
                <a16:creationId xmlns:a16="http://schemas.microsoft.com/office/drawing/2014/main" id="{450A26AE-C345-4D12-9033-7343CB9913D3}"/>
              </a:ext>
            </a:extLst>
          </p:cNvPr>
          <p:cNvSpPr>
            <a:spLocks noGrp="1"/>
          </p:cNvSpPr>
          <p:nvPr>
            <p:ph type="title"/>
          </p:nvPr>
        </p:nvSpPr>
        <p:spPr>
          <a:xfrm>
            <a:off x="6629400" y="893419"/>
            <a:ext cx="5308600" cy="1406730"/>
          </a:xfrm>
          <a:solidFill>
            <a:schemeClr val="bg1"/>
          </a:solidFill>
        </p:spPr>
        <p:txBody>
          <a:bodyPr>
            <a:noAutofit/>
          </a:bodyPr>
          <a:lstStyle/>
          <a:p>
            <a:r>
              <a:rPr lang="en-US" sz="3600" dirty="0"/>
              <a:t>Preferences for Spending on Defense for Democrats and Republicans</a:t>
            </a:r>
          </a:p>
        </p:txBody>
      </p:sp>
      <p:sp>
        <p:nvSpPr>
          <p:cNvPr id="3" name="Content Placeholder 2">
            <a:extLst>
              <a:ext uri="{FF2B5EF4-FFF2-40B4-BE49-F238E27FC236}">
                <a16:creationId xmlns:a16="http://schemas.microsoft.com/office/drawing/2014/main" id="{64AF3782-2DFF-45F2-B027-9600D373F06F}"/>
              </a:ext>
            </a:extLst>
          </p:cNvPr>
          <p:cNvSpPr>
            <a:spLocks noGrp="1"/>
          </p:cNvSpPr>
          <p:nvPr>
            <p:ph idx="1"/>
          </p:nvPr>
        </p:nvSpPr>
        <p:spPr>
          <a:xfrm>
            <a:off x="8881533" y="2683934"/>
            <a:ext cx="3056467" cy="4023360"/>
          </a:xfrm>
        </p:spPr>
        <p:txBody>
          <a:bodyPr/>
          <a:lstStyle/>
          <a:p>
            <a:endParaRPr lang="en-US" dirty="0"/>
          </a:p>
        </p:txBody>
      </p:sp>
    </p:spTree>
    <p:extLst>
      <p:ext uri="{BB962C8B-B14F-4D97-AF65-F5344CB8AC3E}">
        <p14:creationId xmlns:p14="http://schemas.microsoft.com/office/powerpoint/2010/main" val="26410150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Research Question: V161178 vs. V161181</a:t>
            </a:r>
          </a:p>
        </p:txBody>
      </p:sp>
      <p:sp>
        <p:nvSpPr>
          <p:cNvPr id="3" name="Content Placeholder 2"/>
          <p:cNvSpPr>
            <a:spLocks noGrp="1"/>
          </p:cNvSpPr>
          <p:nvPr>
            <p:ph idx="1"/>
          </p:nvPr>
        </p:nvSpPr>
        <p:spPr>
          <a:xfrm>
            <a:off x="534473" y="1845734"/>
            <a:ext cx="11487955" cy="4580824"/>
          </a:xfrm>
        </p:spPr>
        <p:txBody>
          <a:bodyPr>
            <a:normAutofit fontScale="92500" lnSpcReduction="20000"/>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a:p>
            <a:pPr marL="0" indent="0">
              <a:buNone/>
            </a:pPr>
            <a:endParaRPr lang="en-US" sz="2400" dirty="0"/>
          </a:p>
          <a:p>
            <a:pPr marL="0" indent="0">
              <a:buNone/>
            </a:pPr>
            <a:r>
              <a:rPr lang="en-US" sz="2400" b="1" dirty="0"/>
              <a:t>What’s the null hypothesis?</a:t>
            </a:r>
          </a:p>
          <a:p>
            <a:pPr marL="0" indent="0">
              <a:buNone/>
            </a:pPr>
            <a:r>
              <a:rPr lang="en-US" sz="2400" b="1" dirty="0"/>
              <a:t>What is the alternative hypothesis? </a:t>
            </a:r>
          </a:p>
        </p:txBody>
      </p:sp>
    </p:spTree>
    <p:extLst>
      <p:ext uri="{BB962C8B-B14F-4D97-AF65-F5344CB8AC3E}">
        <p14:creationId xmlns:p14="http://schemas.microsoft.com/office/powerpoint/2010/main" val="8655247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A412D2-4AF5-43C9-88AA-63E0AF67FE83}"/>
              </a:ext>
            </a:extLst>
          </p:cNvPr>
          <p:cNvSpPr>
            <a:spLocks noGrp="1"/>
          </p:cNvSpPr>
          <p:nvPr>
            <p:ph idx="1"/>
          </p:nvPr>
        </p:nvSpPr>
        <p:spPr>
          <a:xfrm>
            <a:off x="6806805" y="5422604"/>
            <a:ext cx="2850707" cy="730103"/>
          </a:xfrm>
        </p:spPr>
        <p:txBody>
          <a:bodyPr>
            <a:normAutofit/>
          </a:bodyPr>
          <a:lstStyle/>
          <a:p>
            <a:r>
              <a:rPr lang="en-US" sz="4400" dirty="0"/>
              <a:t>Example 4</a:t>
            </a:r>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2"/>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3"/>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5"/>
              <a:stretch>
                <a:fillRect/>
              </a:stretch>
            </p:blipFill>
            <p:spPr>
              <a:xfrm>
                <a:off x="15647835" y="7631032"/>
                <a:ext cx="46080" cy="33457"/>
              </a:xfrm>
              <a:prstGeom prst="rect">
                <a:avLst/>
              </a:prstGeom>
            </p:spPr>
          </p:pic>
        </mc:Fallback>
      </mc:AlternateContent>
    </p:spTree>
    <p:extLst>
      <p:ext uri="{BB962C8B-B14F-4D97-AF65-F5344CB8AC3E}">
        <p14:creationId xmlns:p14="http://schemas.microsoft.com/office/powerpoint/2010/main" val="11120692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id="{35EA1A57-349D-4805-9046-77B22857CAE6}"/>
              </a:ext>
            </a:extLst>
          </p:cNvPr>
          <p:cNvSpPr>
            <a:spLocks noGrp="1"/>
          </p:cNvSpPr>
          <p:nvPr>
            <p:ph type="title"/>
          </p:nvPr>
        </p:nvSpPr>
        <p:spPr>
          <a:xfrm>
            <a:off x="8424863" y="287338"/>
            <a:ext cx="2730500" cy="903509"/>
          </a:xfrm>
        </p:spPr>
        <p:txBody>
          <a:bodyPr>
            <a:normAutofit/>
          </a:bodyPr>
          <a:lstStyle/>
          <a:p>
            <a:r>
              <a:rPr lang="en-US" sz="4400" dirty="0"/>
              <a:t>Example 4</a:t>
            </a:r>
          </a:p>
        </p:txBody>
      </p:sp>
      <p:sp>
        <p:nvSpPr>
          <p:cNvPr id="3" name="Content Placeholder 2">
            <a:extLst>
              <a:ext uri="{FF2B5EF4-FFF2-40B4-BE49-F238E27FC236}">
                <a16:creationId xmlns:a16="http://schemas.microsoft.com/office/drawing/2014/main" id="{CDD42510-6B00-411A-9A8F-535E24D8B8CC}"/>
              </a:ext>
            </a:extLst>
          </p:cNvPr>
          <p:cNvSpPr>
            <a:spLocks noGrp="1"/>
          </p:cNvSpPr>
          <p:nvPr>
            <p:ph idx="1"/>
          </p:nvPr>
        </p:nvSpPr>
        <p:spPr>
          <a:xfrm>
            <a:off x="8424332" y="1845734"/>
            <a:ext cx="2731347" cy="4023360"/>
          </a:xfrm>
        </p:spPr>
        <p:txBody>
          <a:bodyPr/>
          <a:lstStyle/>
          <a:p>
            <a:endParaRPr lang="en-US" dirty="0"/>
          </a:p>
        </p:txBody>
      </p:sp>
      <p:pic>
        <p:nvPicPr>
          <p:cNvPr id="8" name="Picture 7">
            <a:extLst>
              <a:ext uri="{FF2B5EF4-FFF2-40B4-BE49-F238E27FC236}">
                <a16:creationId xmlns:a16="http://schemas.microsoft.com/office/drawing/2014/main" id="{09DC5A75-1BC4-4CB4-812C-06141AFE3240}"/>
              </a:ext>
            </a:extLst>
          </p:cNvPr>
          <p:cNvPicPr>
            <a:picLocks noChangeAspect="1"/>
          </p:cNvPicPr>
          <p:nvPr/>
        </p:nvPicPr>
        <p:blipFill>
          <a:blip r:embed="rId3"/>
          <a:stretch>
            <a:fillRect/>
          </a:stretch>
        </p:blipFill>
        <p:spPr>
          <a:xfrm>
            <a:off x="0" y="191515"/>
            <a:ext cx="8114285" cy="6068571"/>
          </a:xfrm>
          <a:prstGeom prst="rect">
            <a:avLst/>
          </a:prstGeom>
        </p:spPr>
      </p:pic>
      <p:grpSp>
        <p:nvGrpSpPr>
          <p:cNvPr id="16" name="Group 15">
            <a:extLst>
              <a:ext uri="{FF2B5EF4-FFF2-40B4-BE49-F238E27FC236}">
                <a16:creationId xmlns:a16="http://schemas.microsoft.com/office/drawing/2014/main" id="{6720BA69-9CF3-4DD2-8BC3-570119D422DA}"/>
              </a:ext>
            </a:extLst>
          </p:cNvPr>
          <p:cNvGrpSpPr/>
          <p:nvPr/>
        </p:nvGrpSpPr>
        <p:grpSpPr>
          <a:xfrm>
            <a:off x="4908090" y="497490"/>
            <a:ext cx="676440" cy="490320"/>
            <a:chOff x="4908090" y="497490"/>
            <a:chExt cx="676440" cy="49032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DCF605E-AB24-446C-B4F7-200A5F7CDE8F}"/>
                    </a:ext>
                  </a:extLst>
                </p14:cNvPr>
                <p14:cNvContentPartPr/>
                <p14:nvPr/>
              </p14:nvContentPartPr>
              <p14:xfrm>
                <a:off x="4908090" y="713850"/>
                <a:ext cx="31680" cy="273960"/>
              </p14:xfrm>
            </p:contentPart>
          </mc:Choice>
          <mc:Fallback xmlns="">
            <p:pic>
              <p:nvPicPr>
                <p:cNvPr id="12" name="Ink 11">
                  <a:extLst>
                    <a:ext uri="{FF2B5EF4-FFF2-40B4-BE49-F238E27FC236}">
                      <a16:creationId xmlns:a16="http://schemas.microsoft.com/office/drawing/2014/main" id="{FDCF605E-AB24-446C-B4F7-200A5F7CDE8F}"/>
                    </a:ext>
                  </a:extLst>
                </p:cNvPr>
                <p:cNvPicPr/>
                <p:nvPr/>
              </p:nvPicPr>
              <p:blipFill>
                <a:blip r:embed="rId5"/>
                <a:stretch>
                  <a:fillRect/>
                </a:stretch>
              </p:blipFill>
              <p:spPr>
                <a:xfrm>
                  <a:off x="4899090" y="704850"/>
                  <a:ext cx="493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14E5B30-1D18-47D9-B8AD-4B4B902F3743}"/>
                    </a:ext>
                  </a:extLst>
                </p14:cNvPr>
                <p14:cNvContentPartPr/>
                <p14:nvPr/>
              </p14:nvContentPartPr>
              <p14:xfrm>
                <a:off x="5069010" y="685410"/>
                <a:ext cx="48960" cy="64440"/>
              </p14:xfrm>
            </p:contentPart>
          </mc:Choice>
          <mc:Fallback xmlns="">
            <p:pic>
              <p:nvPicPr>
                <p:cNvPr id="13" name="Ink 12">
                  <a:extLst>
                    <a:ext uri="{FF2B5EF4-FFF2-40B4-BE49-F238E27FC236}">
                      <a16:creationId xmlns:a16="http://schemas.microsoft.com/office/drawing/2014/main" id="{E14E5B30-1D18-47D9-B8AD-4B4B902F3743}"/>
                    </a:ext>
                  </a:extLst>
                </p:cNvPr>
                <p:cNvPicPr/>
                <p:nvPr/>
              </p:nvPicPr>
              <p:blipFill>
                <a:blip r:embed="rId7"/>
                <a:stretch>
                  <a:fillRect/>
                </a:stretch>
              </p:blipFill>
              <p:spPr>
                <a:xfrm>
                  <a:off x="5060010" y="676410"/>
                  <a:ext cx="66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8C440E1-3EC2-4641-84DD-75152EAF27D6}"/>
                    </a:ext>
                  </a:extLst>
                </p14:cNvPr>
                <p14:cNvContentPartPr/>
                <p14:nvPr/>
              </p14:nvContentPartPr>
              <p14:xfrm>
                <a:off x="5195370" y="561930"/>
                <a:ext cx="168840" cy="164880"/>
              </p14:xfrm>
            </p:contentPart>
          </mc:Choice>
          <mc:Fallback xmlns="">
            <p:pic>
              <p:nvPicPr>
                <p:cNvPr id="14" name="Ink 13">
                  <a:extLst>
                    <a:ext uri="{FF2B5EF4-FFF2-40B4-BE49-F238E27FC236}">
                      <a16:creationId xmlns:a16="http://schemas.microsoft.com/office/drawing/2014/main" id="{B8C440E1-3EC2-4641-84DD-75152EAF27D6}"/>
                    </a:ext>
                  </a:extLst>
                </p:cNvPr>
                <p:cNvPicPr/>
                <p:nvPr/>
              </p:nvPicPr>
              <p:blipFill>
                <a:blip r:embed="rId9"/>
                <a:stretch>
                  <a:fillRect/>
                </a:stretch>
              </p:blipFill>
              <p:spPr>
                <a:xfrm>
                  <a:off x="5186370" y="552930"/>
                  <a:ext cx="186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BB19E94-58AE-4000-A021-2071A965CAE3}"/>
                    </a:ext>
                  </a:extLst>
                </p14:cNvPr>
                <p14:cNvContentPartPr/>
                <p14:nvPr/>
              </p14:nvContentPartPr>
              <p14:xfrm>
                <a:off x="5435490" y="497490"/>
                <a:ext cx="149040" cy="214200"/>
              </p14:xfrm>
            </p:contentPart>
          </mc:Choice>
          <mc:Fallback xmlns="">
            <p:pic>
              <p:nvPicPr>
                <p:cNvPr id="15" name="Ink 14">
                  <a:extLst>
                    <a:ext uri="{FF2B5EF4-FFF2-40B4-BE49-F238E27FC236}">
                      <a16:creationId xmlns:a16="http://schemas.microsoft.com/office/drawing/2014/main" id="{6BB19E94-58AE-4000-A021-2071A965CAE3}"/>
                    </a:ext>
                  </a:extLst>
                </p:cNvPr>
                <p:cNvPicPr/>
                <p:nvPr/>
              </p:nvPicPr>
              <p:blipFill>
                <a:blip r:embed="rId11"/>
                <a:stretch>
                  <a:fillRect/>
                </a:stretch>
              </p:blipFill>
              <p:spPr>
                <a:xfrm>
                  <a:off x="5426490" y="488490"/>
                  <a:ext cx="166680" cy="231840"/>
                </a:xfrm>
                <a:prstGeom prst="rect">
                  <a:avLst/>
                </a:prstGeom>
              </p:spPr>
            </p:pic>
          </mc:Fallback>
        </mc:AlternateContent>
      </p:grpSp>
      <p:grpSp>
        <p:nvGrpSpPr>
          <p:cNvPr id="22" name="Group 21">
            <a:extLst>
              <a:ext uri="{FF2B5EF4-FFF2-40B4-BE49-F238E27FC236}">
                <a16:creationId xmlns:a16="http://schemas.microsoft.com/office/drawing/2014/main" id="{11120A70-A27A-4AC2-A227-2B13A26E3FAA}"/>
              </a:ext>
            </a:extLst>
          </p:cNvPr>
          <p:cNvGrpSpPr/>
          <p:nvPr/>
        </p:nvGrpSpPr>
        <p:grpSpPr>
          <a:xfrm>
            <a:off x="4115730" y="516930"/>
            <a:ext cx="312840" cy="798840"/>
            <a:chOff x="4115730" y="516930"/>
            <a:chExt cx="312840" cy="798840"/>
          </a:xfrm>
        </p:grpSpPr>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49F9E2E-2B16-47AA-9851-BD99A4EA5B8E}"/>
                    </a:ext>
                  </a:extLst>
                </p14:cNvPr>
                <p14:cNvContentPartPr/>
                <p14:nvPr/>
              </p14:nvContentPartPr>
              <p14:xfrm>
                <a:off x="4283490" y="938850"/>
                <a:ext cx="52920" cy="376920"/>
              </p14:xfrm>
            </p:contentPart>
          </mc:Choice>
          <mc:Fallback xmlns="">
            <p:pic>
              <p:nvPicPr>
                <p:cNvPr id="17" name="Ink 16">
                  <a:extLst>
                    <a:ext uri="{FF2B5EF4-FFF2-40B4-BE49-F238E27FC236}">
                      <a16:creationId xmlns:a16="http://schemas.microsoft.com/office/drawing/2014/main" id="{249F9E2E-2B16-47AA-9851-BD99A4EA5B8E}"/>
                    </a:ext>
                  </a:extLst>
                </p:cNvPr>
                <p:cNvPicPr/>
                <p:nvPr/>
              </p:nvPicPr>
              <p:blipFill>
                <a:blip r:embed="rId13"/>
                <a:stretch>
                  <a:fillRect/>
                </a:stretch>
              </p:blipFill>
              <p:spPr>
                <a:xfrm>
                  <a:off x="4274490" y="929850"/>
                  <a:ext cx="70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6A47002-D06B-4FBE-A36B-198C7526C3BB}"/>
                    </a:ext>
                  </a:extLst>
                </p14:cNvPr>
                <p14:cNvContentPartPr/>
                <p14:nvPr/>
              </p14:nvContentPartPr>
              <p14:xfrm>
                <a:off x="4115730" y="853530"/>
                <a:ext cx="41400" cy="54720"/>
              </p14:xfrm>
            </p:contentPart>
          </mc:Choice>
          <mc:Fallback xmlns="">
            <p:pic>
              <p:nvPicPr>
                <p:cNvPr id="18" name="Ink 17">
                  <a:extLst>
                    <a:ext uri="{FF2B5EF4-FFF2-40B4-BE49-F238E27FC236}">
                      <a16:creationId xmlns:a16="http://schemas.microsoft.com/office/drawing/2014/main" id="{16A47002-D06B-4FBE-A36B-198C7526C3BB}"/>
                    </a:ext>
                  </a:extLst>
                </p:cNvPr>
                <p:cNvPicPr/>
                <p:nvPr/>
              </p:nvPicPr>
              <p:blipFill>
                <a:blip r:embed="rId15"/>
                <a:stretch>
                  <a:fillRect/>
                </a:stretch>
              </p:blipFill>
              <p:spPr>
                <a:xfrm>
                  <a:off x="4106651" y="844470"/>
                  <a:ext cx="59195"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D0282A6-7052-4BCF-90A6-B4F38415BC3E}"/>
                    </a:ext>
                  </a:extLst>
                </p14:cNvPr>
                <p14:cNvContentPartPr/>
                <p14:nvPr/>
              </p14:nvContentPartPr>
              <p14:xfrm>
                <a:off x="4131930" y="628890"/>
                <a:ext cx="125640" cy="127800"/>
              </p14:xfrm>
            </p:contentPart>
          </mc:Choice>
          <mc:Fallback xmlns="">
            <p:pic>
              <p:nvPicPr>
                <p:cNvPr id="19" name="Ink 18">
                  <a:extLst>
                    <a:ext uri="{FF2B5EF4-FFF2-40B4-BE49-F238E27FC236}">
                      <a16:creationId xmlns:a16="http://schemas.microsoft.com/office/drawing/2014/main" id="{9D0282A6-7052-4BCF-90A6-B4F38415BC3E}"/>
                    </a:ext>
                  </a:extLst>
                </p:cNvPr>
                <p:cNvPicPr/>
                <p:nvPr/>
              </p:nvPicPr>
              <p:blipFill>
                <a:blip r:embed="rId17"/>
                <a:stretch>
                  <a:fillRect/>
                </a:stretch>
              </p:blipFill>
              <p:spPr>
                <a:xfrm>
                  <a:off x="4122930" y="619915"/>
                  <a:ext cx="143280" cy="1453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114E33B-CFDD-4306-9894-040DC6224408}"/>
                    </a:ext>
                  </a:extLst>
                </p14:cNvPr>
                <p14:cNvContentPartPr/>
                <p14:nvPr/>
              </p14:nvContentPartPr>
              <p14:xfrm>
                <a:off x="4220490" y="619170"/>
                <a:ext cx="80280" cy="176400"/>
              </p14:xfrm>
            </p:contentPart>
          </mc:Choice>
          <mc:Fallback xmlns="">
            <p:pic>
              <p:nvPicPr>
                <p:cNvPr id="20" name="Ink 19">
                  <a:extLst>
                    <a:ext uri="{FF2B5EF4-FFF2-40B4-BE49-F238E27FC236}">
                      <a16:creationId xmlns:a16="http://schemas.microsoft.com/office/drawing/2014/main" id="{9114E33B-CFDD-4306-9894-040DC6224408}"/>
                    </a:ext>
                  </a:extLst>
                </p:cNvPr>
                <p:cNvPicPr/>
                <p:nvPr/>
              </p:nvPicPr>
              <p:blipFill>
                <a:blip r:embed="rId19"/>
                <a:stretch>
                  <a:fillRect/>
                </a:stretch>
              </p:blipFill>
              <p:spPr>
                <a:xfrm>
                  <a:off x="4211490" y="610188"/>
                  <a:ext cx="97920" cy="19400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4125F28D-322B-45A6-93C0-8665ADB89724}"/>
                    </a:ext>
                  </a:extLst>
                </p14:cNvPr>
                <p14:cNvContentPartPr/>
                <p14:nvPr/>
              </p14:nvContentPartPr>
              <p14:xfrm>
                <a:off x="4315170" y="516930"/>
                <a:ext cx="113400" cy="259560"/>
              </p14:xfrm>
            </p:contentPart>
          </mc:Choice>
          <mc:Fallback xmlns="">
            <p:pic>
              <p:nvPicPr>
                <p:cNvPr id="21" name="Ink 20">
                  <a:extLst>
                    <a:ext uri="{FF2B5EF4-FFF2-40B4-BE49-F238E27FC236}">
                      <a16:creationId xmlns:a16="http://schemas.microsoft.com/office/drawing/2014/main" id="{4125F28D-322B-45A6-93C0-8665ADB89724}"/>
                    </a:ext>
                  </a:extLst>
                </p:cNvPr>
                <p:cNvPicPr/>
                <p:nvPr/>
              </p:nvPicPr>
              <p:blipFill>
                <a:blip r:embed="rId21"/>
                <a:stretch>
                  <a:fillRect/>
                </a:stretch>
              </p:blipFill>
              <p:spPr>
                <a:xfrm>
                  <a:off x="4306170" y="507930"/>
                  <a:ext cx="131040" cy="277200"/>
                </a:xfrm>
                <a:prstGeom prst="rect">
                  <a:avLst/>
                </a:prstGeom>
              </p:spPr>
            </p:pic>
          </mc:Fallback>
        </mc:AlternateContent>
      </p:grpSp>
      <p:grpSp>
        <p:nvGrpSpPr>
          <p:cNvPr id="34" name="Group 33">
            <a:extLst>
              <a:ext uri="{FF2B5EF4-FFF2-40B4-BE49-F238E27FC236}">
                <a16:creationId xmlns:a16="http://schemas.microsoft.com/office/drawing/2014/main" id="{F9569CD7-7615-437F-BA04-BD3D63C199B9}"/>
              </a:ext>
            </a:extLst>
          </p:cNvPr>
          <p:cNvGrpSpPr/>
          <p:nvPr/>
        </p:nvGrpSpPr>
        <p:grpSpPr>
          <a:xfrm>
            <a:off x="1172370" y="2494410"/>
            <a:ext cx="1377000" cy="1389240"/>
            <a:chOff x="1172370" y="2494410"/>
            <a:chExt cx="1377000" cy="138924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0FC51AD-0877-409A-A63F-8BA3A6F2BB5A}"/>
                    </a:ext>
                  </a:extLst>
                </p14:cNvPr>
                <p14:cNvContentPartPr/>
                <p14:nvPr/>
              </p14:nvContentPartPr>
              <p14:xfrm>
                <a:off x="1172370" y="3500970"/>
                <a:ext cx="420840" cy="382680"/>
              </p14:xfrm>
            </p:contentPart>
          </mc:Choice>
          <mc:Fallback xmlns="">
            <p:pic>
              <p:nvPicPr>
                <p:cNvPr id="23" name="Ink 22">
                  <a:extLst>
                    <a:ext uri="{FF2B5EF4-FFF2-40B4-BE49-F238E27FC236}">
                      <a16:creationId xmlns:a16="http://schemas.microsoft.com/office/drawing/2014/main" id="{E0FC51AD-0877-409A-A63F-8BA3A6F2BB5A}"/>
                    </a:ext>
                  </a:extLst>
                </p:cNvPr>
                <p:cNvPicPr/>
                <p:nvPr/>
              </p:nvPicPr>
              <p:blipFill>
                <a:blip r:embed="rId23"/>
                <a:stretch>
                  <a:fillRect/>
                </a:stretch>
              </p:blipFill>
              <p:spPr>
                <a:xfrm>
                  <a:off x="1163370" y="3491962"/>
                  <a:ext cx="438480" cy="40033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E8D6244-D6C5-4A4B-8542-D87B8F22009B}"/>
                    </a:ext>
                  </a:extLst>
                </p14:cNvPr>
                <p14:cNvContentPartPr/>
                <p14:nvPr/>
              </p14:nvContentPartPr>
              <p14:xfrm>
                <a:off x="1462170" y="3427170"/>
                <a:ext cx="265680" cy="272880"/>
              </p14:xfrm>
            </p:contentPart>
          </mc:Choice>
          <mc:Fallback xmlns="">
            <p:pic>
              <p:nvPicPr>
                <p:cNvPr id="24" name="Ink 23">
                  <a:extLst>
                    <a:ext uri="{FF2B5EF4-FFF2-40B4-BE49-F238E27FC236}">
                      <a16:creationId xmlns:a16="http://schemas.microsoft.com/office/drawing/2014/main" id="{3E8D6244-D6C5-4A4B-8542-D87B8F22009B}"/>
                    </a:ext>
                  </a:extLst>
                </p:cNvPr>
                <p:cNvPicPr/>
                <p:nvPr/>
              </p:nvPicPr>
              <p:blipFill>
                <a:blip r:embed="rId25"/>
                <a:stretch>
                  <a:fillRect/>
                </a:stretch>
              </p:blipFill>
              <p:spPr>
                <a:xfrm>
                  <a:off x="1453170" y="3418170"/>
                  <a:ext cx="2833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0869B67C-3F46-484A-8802-C7FCAE4B5108}"/>
                    </a:ext>
                  </a:extLst>
                </p14:cNvPr>
                <p14:cNvContentPartPr/>
                <p14:nvPr/>
              </p14:nvContentPartPr>
              <p14:xfrm>
                <a:off x="1634250" y="3227370"/>
                <a:ext cx="175680" cy="251280"/>
              </p14:xfrm>
            </p:contentPart>
          </mc:Choice>
          <mc:Fallback xmlns="">
            <p:pic>
              <p:nvPicPr>
                <p:cNvPr id="25" name="Ink 24">
                  <a:extLst>
                    <a:ext uri="{FF2B5EF4-FFF2-40B4-BE49-F238E27FC236}">
                      <a16:creationId xmlns:a16="http://schemas.microsoft.com/office/drawing/2014/main" id="{0869B67C-3F46-484A-8802-C7FCAE4B5108}"/>
                    </a:ext>
                  </a:extLst>
                </p:cNvPr>
                <p:cNvPicPr/>
                <p:nvPr/>
              </p:nvPicPr>
              <p:blipFill>
                <a:blip r:embed="rId27"/>
                <a:stretch>
                  <a:fillRect/>
                </a:stretch>
              </p:blipFill>
              <p:spPr>
                <a:xfrm>
                  <a:off x="1625250" y="3218357"/>
                  <a:ext cx="193320" cy="2689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62944BAC-D390-45B6-B5A6-C0E2A9580096}"/>
                    </a:ext>
                  </a:extLst>
                </p14:cNvPr>
                <p14:cNvContentPartPr/>
                <p14:nvPr/>
              </p14:nvContentPartPr>
              <p14:xfrm>
                <a:off x="1550730" y="3475050"/>
                <a:ext cx="65520" cy="167040"/>
              </p14:xfrm>
            </p:contentPart>
          </mc:Choice>
          <mc:Fallback xmlns="">
            <p:pic>
              <p:nvPicPr>
                <p:cNvPr id="26" name="Ink 25">
                  <a:extLst>
                    <a:ext uri="{FF2B5EF4-FFF2-40B4-BE49-F238E27FC236}">
                      <a16:creationId xmlns:a16="http://schemas.microsoft.com/office/drawing/2014/main" id="{62944BAC-D390-45B6-B5A6-C0E2A9580096}"/>
                    </a:ext>
                  </a:extLst>
                </p:cNvPr>
                <p:cNvPicPr/>
                <p:nvPr/>
              </p:nvPicPr>
              <p:blipFill>
                <a:blip r:embed="rId29"/>
                <a:stretch>
                  <a:fillRect/>
                </a:stretch>
              </p:blipFill>
              <p:spPr>
                <a:xfrm>
                  <a:off x="1541730" y="3466050"/>
                  <a:ext cx="83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CBB6DA5E-3B57-4EDE-A741-3476944BCD3A}"/>
                    </a:ext>
                  </a:extLst>
                </p14:cNvPr>
                <p14:cNvContentPartPr/>
                <p14:nvPr/>
              </p14:nvContentPartPr>
              <p14:xfrm>
                <a:off x="1762770" y="3039450"/>
                <a:ext cx="273240" cy="273960"/>
              </p14:xfrm>
            </p:contentPart>
          </mc:Choice>
          <mc:Fallback xmlns="">
            <p:pic>
              <p:nvPicPr>
                <p:cNvPr id="28" name="Ink 27">
                  <a:extLst>
                    <a:ext uri="{FF2B5EF4-FFF2-40B4-BE49-F238E27FC236}">
                      <a16:creationId xmlns:a16="http://schemas.microsoft.com/office/drawing/2014/main" id="{CBB6DA5E-3B57-4EDE-A741-3476944BCD3A}"/>
                    </a:ext>
                  </a:extLst>
                </p:cNvPr>
                <p:cNvPicPr/>
                <p:nvPr/>
              </p:nvPicPr>
              <p:blipFill>
                <a:blip r:embed="rId31"/>
                <a:stretch>
                  <a:fillRect/>
                </a:stretch>
              </p:blipFill>
              <p:spPr>
                <a:xfrm>
                  <a:off x="1753770" y="3030450"/>
                  <a:ext cx="2908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060F45AA-9BAE-4F89-B633-F0FE2592DFD4}"/>
                    </a:ext>
                  </a:extLst>
                </p14:cNvPr>
                <p14:cNvContentPartPr/>
                <p14:nvPr/>
              </p14:nvContentPartPr>
              <p14:xfrm>
                <a:off x="1991730" y="3009570"/>
                <a:ext cx="139320" cy="132120"/>
              </p14:xfrm>
            </p:contentPart>
          </mc:Choice>
          <mc:Fallback xmlns="">
            <p:pic>
              <p:nvPicPr>
                <p:cNvPr id="29" name="Ink 28">
                  <a:extLst>
                    <a:ext uri="{FF2B5EF4-FFF2-40B4-BE49-F238E27FC236}">
                      <a16:creationId xmlns:a16="http://schemas.microsoft.com/office/drawing/2014/main" id="{060F45AA-9BAE-4F89-B633-F0FE2592DFD4}"/>
                    </a:ext>
                  </a:extLst>
                </p:cNvPr>
                <p:cNvPicPr/>
                <p:nvPr/>
              </p:nvPicPr>
              <p:blipFill>
                <a:blip r:embed="rId33"/>
                <a:stretch>
                  <a:fillRect/>
                </a:stretch>
              </p:blipFill>
              <p:spPr>
                <a:xfrm>
                  <a:off x="1982730" y="3000570"/>
                  <a:ext cx="156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D5A990F9-A518-4F4F-A06D-70C60951B443}"/>
                    </a:ext>
                  </a:extLst>
                </p14:cNvPr>
                <p14:cNvContentPartPr/>
                <p14:nvPr/>
              </p14:nvContentPartPr>
              <p14:xfrm>
                <a:off x="2028090" y="2814810"/>
                <a:ext cx="252000" cy="192600"/>
              </p14:xfrm>
            </p:contentPart>
          </mc:Choice>
          <mc:Fallback xmlns="">
            <p:pic>
              <p:nvPicPr>
                <p:cNvPr id="30" name="Ink 29">
                  <a:extLst>
                    <a:ext uri="{FF2B5EF4-FFF2-40B4-BE49-F238E27FC236}">
                      <a16:creationId xmlns:a16="http://schemas.microsoft.com/office/drawing/2014/main" id="{D5A990F9-A518-4F4F-A06D-70C60951B443}"/>
                    </a:ext>
                  </a:extLst>
                </p:cNvPr>
                <p:cNvPicPr/>
                <p:nvPr/>
              </p:nvPicPr>
              <p:blipFill>
                <a:blip r:embed="rId35"/>
                <a:stretch>
                  <a:fillRect/>
                </a:stretch>
              </p:blipFill>
              <p:spPr>
                <a:xfrm>
                  <a:off x="2019077" y="2805827"/>
                  <a:ext cx="269665" cy="21020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EEA1C9BC-A204-48F9-9387-3E4F208347F1}"/>
                    </a:ext>
                  </a:extLst>
                </p14:cNvPr>
                <p14:cNvContentPartPr/>
                <p14:nvPr/>
              </p14:nvContentPartPr>
              <p14:xfrm>
                <a:off x="2186490" y="2661810"/>
                <a:ext cx="235440" cy="211680"/>
              </p14:xfrm>
            </p:contentPart>
          </mc:Choice>
          <mc:Fallback xmlns="">
            <p:pic>
              <p:nvPicPr>
                <p:cNvPr id="31" name="Ink 30">
                  <a:extLst>
                    <a:ext uri="{FF2B5EF4-FFF2-40B4-BE49-F238E27FC236}">
                      <a16:creationId xmlns:a16="http://schemas.microsoft.com/office/drawing/2014/main" id="{EEA1C9BC-A204-48F9-9387-3E4F208347F1}"/>
                    </a:ext>
                  </a:extLst>
                </p:cNvPr>
                <p:cNvPicPr/>
                <p:nvPr/>
              </p:nvPicPr>
              <p:blipFill>
                <a:blip r:embed="rId37"/>
                <a:stretch>
                  <a:fillRect/>
                </a:stretch>
              </p:blipFill>
              <p:spPr>
                <a:xfrm>
                  <a:off x="2177490" y="2652810"/>
                  <a:ext cx="2530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0AFB4CAF-23F7-4A76-9CBC-E88F596E0ACB}"/>
                    </a:ext>
                  </a:extLst>
                </p14:cNvPr>
                <p14:cNvContentPartPr/>
                <p14:nvPr/>
              </p14:nvContentPartPr>
              <p14:xfrm>
                <a:off x="2332650" y="2494410"/>
                <a:ext cx="216720" cy="346320"/>
              </p14:xfrm>
            </p:contentPart>
          </mc:Choice>
          <mc:Fallback xmlns="">
            <p:pic>
              <p:nvPicPr>
                <p:cNvPr id="32" name="Ink 31">
                  <a:extLst>
                    <a:ext uri="{FF2B5EF4-FFF2-40B4-BE49-F238E27FC236}">
                      <a16:creationId xmlns:a16="http://schemas.microsoft.com/office/drawing/2014/main" id="{0AFB4CAF-23F7-4A76-9CBC-E88F596E0ACB}"/>
                    </a:ext>
                  </a:extLst>
                </p:cNvPr>
                <p:cNvPicPr/>
                <p:nvPr/>
              </p:nvPicPr>
              <p:blipFill>
                <a:blip r:embed="rId39"/>
                <a:stretch>
                  <a:fillRect/>
                </a:stretch>
              </p:blipFill>
              <p:spPr>
                <a:xfrm>
                  <a:off x="2323650" y="2485410"/>
                  <a:ext cx="2343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C553CDD0-3905-41D4-B41B-F7BD12A395EB}"/>
                    </a:ext>
                  </a:extLst>
                </p14:cNvPr>
                <p14:cNvContentPartPr/>
                <p14:nvPr/>
              </p14:nvContentPartPr>
              <p14:xfrm>
                <a:off x="1881930" y="2888610"/>
                <a:ext cx="30600" cy="28440"/>
              </p14:xfrm>
            </p:contentPart>
          </mc:Choice>
          <mc:Fallback xmlns="">
            <p:pic>
              <p:nvPicPr>
                <p:cNvPr id="33" name="Ink 32">
                  <a:extLst>
                    <a:ext uri="{FF2B5EF4-FFF2-40B4-BE49-F238E27FC236}">
                      <a16:creationId xmlns:a16="http://schemas.microsoft.com/office/drawing/2014/main" id="{C553CDD0-3905-41D4-B41B-F7BD12A395EB}"/>
                    </a:ext>
                  </a:extLst>
                </p:cNvPr>
                <p:cNvPicPr/>
                <p:nvPr/>
              </p:nvPicPr>
              <p:blipFill>
                <a:blip r:embed="rId41"/>
                <a:stretch>
                  <a:fillRect/>
                </a:stretch>
              </p:blipFill>
              <p:spPr>
                <a:xfrm>
                  <a:off x="1872823" y="2879610"/>
                  <a:ext cx="48450" cy="46080"/>
                </a:xfrm>
                <a:prstGeom prst="rect">
                  <a:avLst/>
                </a:prstGeom>
              </p:spPr>
            </p:pic>
          </mc:Fallback>
        </mc:AlternateContent>
      </p:grpSp>
      <p:grpSp>
        <p:nvGrpSpPr>
          <p:cNvPr id="46" name="Group 45">
            <a:extLst>
              <a:ext uri="{FF2B5EF4-FFF2-40B4-BE49-F238E27FC236}">
                <a16:creationId xmlns:a16="http://schemas.microsoft.com/office/drawing/2014/main" id="{DF2ED0AA-6B42-45BA-9C15-E0F445D88909}"/>
              </a:ext>
            </a:extLst>
          </p:cNvPr>
          <p:cNvGrpSpPr/>
          <p:nvPr/>
        </p:nvGrpSpPr>
        <p:grpSpPr>
          <a:xfrm>
            <a:off x="5314890" y="1252050"/>
            <a:ext cx="1131120" cy="1208880"/>
            <a:chOff x="5314890" y="1252050"/>
            <a:chExt cx="1131120" cy="1208880"/>
          </a:xfrm>
        </p:grpSpPr>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981E57D9-5912-440B-B136-172D61F463FB}"/>
                    </a:ext>
                  </a:extLst>
                </p14:cNvPr>
                <p14:cNvContentPartPr/>
                <p14:nvPr/>
              </p14:nvContentPartPr>
              <p14:xfrm>
                <a:off x="5314890" y="1252050"/>
                <a:ext cx="332280" cy="241200"/>
              </p14:xfrm>
            </p:contentPart>
          </mc:Choice>
          <mc:Fallback xmlns="">
            <p:pic>
              <p:nvPicPr>
                <p:cNvPr id="38" name="Ink 37">
                  <a:extLst>
                    <a:ext uri="{FF2B5EF4-FFF2-40B4-BE49-F238E27FC236}">
                      <a16:creationId xmlns:a16="http://schemas.microsoft.com/office/drawing/2014/main" id="{981E57D9-5912-440B-B136-172D61F463FB}"/>
                    </a:ext>
                  </a:extLst>
                </p:cNvPr>
                <p:cNvPicPr/>
                <p:nvPr/>
              </p:nvPicPr>
              <p:blipFill>
                <a:blip r:embed="rId43"/>
                <a:stretch>
                  <a:fillRect/>
                </a:stretch>
              </p:blipFill>
              <p:spPr>
                <a:xfrm>
                  <a:off x="5305890" y="1243050"/>
                  <a:ext cx="34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8CFC33C9-C130-4212-A184-E724744FD43C}"/>
                    </a:ext>
                  </a:extLst>
                </p14:cNvPr>
                <p14:cNvContentPartPr/>
                <p14:nvPr/>
              </p14:nvContentPartPr>
              <p14:xfrm>
                <a:off x="5517570" y="1490730"/>
                <a:ext cx="174240" cy="151560"/>
              </p14:xfrm>
            </p:contentPart>
          </mc:Choice>
          <mc:Fallback xmlns="">
            <p:pic>
              <p:nvPicPr>
                <p:cNvPr id="39" name="Ink 38">
                  <a:extLst>
                    <a:ext uri="{FF2B5EF4-FFF2-40B4-BE49-F238E27FC236}">
                      <a16:creationId xmlns:a16="http://schemas.microsoft.com/office/drawing/2014/main" id="{8CFC33C9-C130-4212-A184-E724744FD43C}"/>
                    </a:ext>
                  </a:extLst>
                </p:cNvPr>
                <p:cNvPicPr/>
                <p:nvPr/>
              </p:nvPicPr>
              <p:blipFill>
                <a:blip r:embed="rId45"/>
                <a:stretch>
                  <a:fillRect/>
                </a:stretch>
              </p:blipFill>
              <p:spPr>
                <a:xfrm>
                  <a:off x="5508570" y="1481730"/>
                  <a:ext cx="191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E7AC77C5-E81B-4EEB-8898-6EEA12FB946E}"/>
                    </a:ext>
                  </a:extLst>
                </p14:cNvPr>
                <p14:cNvContentPartPr/>
                <p14:nvPr/>
              </p14:nvContentPartPr>
              <p14:xfrm>
                <a:off x="5711610" y="1522050"/>
                <a:ext cx="430920" cy="208080"/>
              </p14:xfrm>
            </p:contentPart>
          </mc:Choice>
          <mc:Fallback xmlns="">
            <p:pic>
              <p:nvPicPr>
                <p:cNvPr id="40" name="Ink 39">
                  <a:extLst>
                    <a:ext uri="{FF2B5EF4-FFF2-40B4-BE49-F238E27FC236}">
                      <a16:creationId xmlns:a16="http://schemas.microsoft.com/office/drawing/2014/main" id="{E7AC77C5-E81B-4EEB-8898-6EEA12FB946E}"/>
                    </a:ext>
                  </a:extLst>
                </p:cNvPr>
                <p:cNvPicPr/>
                <p:nvPr/>
              </p:nvPicPr>
              <p:blipFill>
                <a:blip r:embed="rId47"/>
                <a:stretch>
                  <a:fillRect/>
                </a:stretch>
              </p:blipFill>
              <p:spPr>
                <a:xfrm>
                  <a:off x="5702610" y="1513066"/>
                  <a:ext cx="448560" cy="2256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C9C13CA1-56EE-435B-8B1E-78EB249D7A46}"/>
                    </a:ext>
                  </a:extLst>
                </p14:cNvPr>
                <p14:cNvContentPartPr/>
                <p14:nvPr/>
              </p14:nvContentPartPr>
              <p14:xfrm>
                <a:off x="5760210" y="1582530"/>
                <a:ext cx="71640" cy="59760"/>
              </p14:xfrm>
            </p:contentPart>
          </mc:Choice>
          <mc:Fallback xmlns="">
            <p:pic>
              <p:nvPicPr>
                <p:cNvPr id="41" name="Ink 40">
                  <a:extLst>
                    <a:ext uri="{FF2B5EF4-FFF2-40B4-BE49-F238E27FC236}">
                      <a16:creationId xmlns:a16="http://schemas.microsoft.com/office/drawing/2014/main" id="{C9C13CA1-56EE-435B-8B1E-78EB249D7A46}"/>
                    </a:ext>
                  </a:extLst>
                </p:cNvPr>
                <p:cNvPicPr/>
                <p:nvPr/>
              </p:nvPicPr>
              <p:blipFill>
                <a:blip r:embed="rId49"/>
                <a:stretch>
                  <a:fillRect/>
                </a:stretch>
              </p:blipFill>
              <p:spPr>
                <a:xfrm>
                  <a:off x="5751165" y="1573530"/>
                  <a:ext cx="89369"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0C6FF9E0-CB17-4B91-85AD-603C2C322ABB}"/>
                    </a:ext>
                  </a:extLst>
                </p14:cNvPr>
                <p14:cNvContentPartPr/>
                <p14:nvPr/>
              </p14:nvContentPartPr>
              <p14:xfrm>
                <a:off x="5783970" y="1740210"/>
                <a:ext cx="154800" cy="151200"/>
              </p14:xfrm>
            </p:contentPart>
          </mc:Choice>
          <mc:Fallback xmlns="">
            <p:pic>
              <p:nvPicPr>
                <p:cNvPr id="42" name="Ink 41">
                  <a:extLst>
                    <a:ext uri="{FF2B5EF4-FFF2-40B4-BE49-F238E27FC236}">
                      <a16:creationId xmlns:a16="http://schemas.microsoft.com/office/drawing/2014/main" id="{0C6FF9E0-CB17-4B91-85AD-603C2C322ABB}"/>
                    </a:ext>
                  </a:extLst>
                </p:cNvPr>
                <p:cNvPicPr/>
                <p:nvPr/>
              </p:nvPicPr>
              <p:blipFill>
                <a:blip r:embed="rId51"/>
                <a:stretch>
                  <a:fillRect/>
                </a:stretch>
              </p:blipFill>
              <p:spPr>
                <a:xfrm>
                  <a:off x="5774970" y="1731231"/>
                  <a:ext cx="17244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322E027E-0269-40BD-B0B6-4835156F1F72}"/>
                    </a:ext>
                  </a:extLst>
                </p14:cNvPr>
                <p14:cNvContentPartPr/>
                <p14:nvPr/>
              </p14:nvContentPartPr>
              <p14:xfrm>
                <a:off x="5886210" y="1872330"/>
                <a:ext cx="202320" cy="165600"/>
              </p14:xfrm>
            </p:contentPart>
          </mc:Choice>
          <mc:Fallback xmlns="">
            <p:pic>
              <p:nvPicPr>
                <p:cNvPr id="43" name="Ink 42">
                  <a:extLst>
                    <a:ext uri="{FF2B5EF4-FFF2-40B4-BE49-F238E27FC236}">
                      <a16:creationId xmlns:a16="http://schemas.microsoft.com/office/drawing/2014/main" id="{322E027E-0269-40BD-B0B6-4835156F1F72}"/>
                    </a:ext>
                  </a:extLst>
                </p:cNvPr>
                <p:cNvPicPr/>
                <p:nvPr/>
              </p:nvPicPr>
              <p:blipFill>
                <a:blip r:embed="rId53"/>
                <a:stretch>
                  <a:fillRect/>
                </a:stretch>
              </p:blipFill>
              <p:spPr>
                <a:xfrm>
                  <a:off x="5877210" y="1863330"/>
                  <a:ext cx="2199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CCF0037E-F602-41BE-A82E-F4019947B1E8}"/>
                    </a:ext>
                  </a:extLst>
                </p14:cNvPr>
                <p14:cNvContentPartPr/>
                <p14:nvPr/>
              </p14:nvContentPartPr>
              <p14:xfrm>
                <a:off x="6021570" y="2054850"/>
                <a:ext cx="250920" cy="169200"/>
              </p14:xfrm>
            </p:contentPart>
          </mc:Choice>
          <mc:Fallback xmlns="">
            <p:pic>
              <p:nvPicPr>
                <p:cNvPr id="44" name="Ink 43">
                  <a:extLst>
                    <a:ext uri="{FF2B5EF4-FFF2-40B4-BE49-F238E27FC236}">
                      <a16:creationId xmlns:a16="http://schemas.microsoft.com/office/drawing/2014/main" id="{CCF0037E-F602-41BE-A82E-F4019947B1E8}"/>
                    </a:ext>
                  </a:extLst>
                </p:cNvPr>
                <p:cNvPicPr/>
                <p:nvPr/>
              </p:nvPicPr>
              <p:blipFill>
                <a:blip r:embed="rId55"/>
                <a:stretch>
                  <a:fillRect/>
                </a:stretch>
              </p:blipFill>
              <p:spPr>
                <a:xfrm>
                  <a:off x="6012557" y="2045850"/>
                  <a:ext cx="26858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FA3E71A3-9891-4875-9272-62F2E6E8D849}"/>
                    </a:ext>
                  </a:extLst>
                </p14:cNvPr>
                <p14:cNvContentPartPr/>
                <p14:nvPr/>
              </p14:nvContentPartPr>
              <p14:xfrm>
                <a:off x="6190050" y="2218290"/>
                <a:ext cx="255960" cy="242640"/>
              </p14:xfrm>
            </p:contentPart>
          </mc:Choice>
          <mc:Fallback xmlns="">
            <p:pic>
              <p:nvPicPr>
                <p:cNvPr id="45" name="Ink 44">
                  <a:extLst>
                    <a:ext uri="{FF2B5EF4-FFF2-40B4-BE49-F238E27FC236}">
                      <a16:creationId xmlns:a16="http://schemas.microsoft.com/office/drawing/2014/main" id="{FA3E71A3-9891-4875-9272-62F2E6E8D849}"/>
                    </a:ext>
                  </a:extLst>
                </p:cNvPr>
                <p:cNvPicPr/>
                <p:nvPr/>
              </p:nvPicPr>
              <p:blipFill>
                <a:blip r:embed="rId57"/>
                <a:stretch>
                  <a:fillRect/>
                </a:stretch>
              </p:blipFill>
              <p:spPr>
                <a:xfrm>
                  <a:off x="6181063" y="2209290"/>
                  <a:ext cx="273575" cy="260280"/>
                </a:xfrm>
                <a:prstGeom prst="rect">
                  <a:avLst/>
                </a:prstGeom>
              </p:spPr>
            </p:pic>
          </mc:Fallback>
        </mc:AlternateContent>
      </p:grpSp>
    </p:spTree>
    <p:extLst>
      <p:ext uri="{BB962C8B-B14F-4D97-AF65-F5344CB8AC3E}">
        <p14:creationId xmlns:p14="http://schemas.microsoft.com/office/powerpoint/2010/main" val="16915530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Research Question</a:t>
            </a:r>
          </a:p>
        </p:txBody>
      </p:sp>
      <p:sp>
        <p:nvSpPr>
          <p:cNvPr id="3" name="Content Placeholder 2"/>
          <p:cNvSpPr>
            <a:spLocks noGrp="1"/>
          </p:cNvSpPr>
          <p:nvPr>
            <p:ph idx="1"/>
          </p:nvPr>
        </p:nvSpPr>
        <p:spPr/>
        <p:txBody>
          <a:bodyPr/>
          <a:lstStyle/>
          <a:p>
            <a:pPr marL="0" indent="0">
              <a:buNone/>
            </a:pPr>
            <a:r>
              <a:rPr lang="en-US" sz="2400" dirty="0"/>
              <a:t>Research Question: Do men and women, on average, have different perceptions of their own health?</a:t>
            </a:r>
          </a:p>
          <a:p>
            <a:pPr marL="0" indent="0">
              <a:buNone/>
            </a:pPr>
            <a:endParaRPr lang="en-US" sz="2400" dirty="0"/>
          </a:p>
          <a:p>
            <a:pPr marL="0" indent="0">
              <a:buNone/>
            </a:pPr>
            <a:r>
              <a:rPr lang="en-US" sz="2400" dirty="0"/>
              <a:t>H</a:t>
            </a:r>
            <a:r>
              <a:rPr lang="en-US" sz="2400" baseline="-25000" dirty="0"/>
              <a:t>o</a:t>
            </a:r>
            <a:r>
              <a:rPr lang="en-US" sz="2400" dirty="0"/>
              <a:t>: There will be no significant difference in the perception of one’s health between males and females. (</a:t>
            </a:r>
            <a:r>
              <a:rPr lang="el-GR" sz="2400" dirty="0"/>
              <a:t>Μ</a:t>
            </a:r>
            <a:r>
              <a:rPr lang="en-US" sz="2400" dirty="0"/>
              <a:t>D=0).</a:t>
            </a:r>
          </a:p>
          <a:p>
            <a:pPr marL="0" indent="0">
              <a:buNone/>
            </a:pPr>
            <a:endParaRPr lang="en-US" sz="2400" dirty="0"/>
          </a:p>
          <a:p>
            <a:pPr marL="0" indent="0">
              <a:buNone/>
            </a:pPr>
            <a:r>
              <a:rPr lang="en-US" sz="2400" dirty="0"/>
              <a:t>H1: …… ? </a:t>
            </a:r>
          </a:p>
          <a:p>
            <a:pPr marL="0" indent="0">
              <a:buNone/>
            </a:pPr>
            <a:endParaRPr lang="en-US" dirty="0"/>
          </a:p>
        </p:txBody>
      </p:sp>
    </p:spTree>
    <p:extLst>
      <p:ext uri="{BB962C8B-B14F-4D97-AF65-F5344CB8AC3E}">
        <p14:creationId xmlns:p14="http://schemas.microsoft.com/office/powerpoint/2010/main" val="5229694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Correlation between feeling thermometers between feeling thermometer rating of mayor and local city police (0-100)</a:t>
            </a:r>
          </a:p>
        </p:txBody>
      </p:sp>
      <p:sp>
        <p:nvSpPr>
          <p:cNvPr id="3" name="Content Placeholder 2"/>
          <p:cNvSpPr>
            <a:spLocks noGrp="1"/>
          </p:cNvSpPr>
          <p:nvPr>
            <p:ph idx="1"/>
          </p:nvPr>
        </p:nvSpPr>
        <p:spPr/>
        <p:txBody>
          <a:bodyPr/>
          <a:lstStyle/>
          <a:p>
            <a:r>
              <a:rPr lang="en-US" dirty="0"/>
              <a:t>Pearson correlation coefficient: r=.141</a:t>
            </a:r>
          </a:p>
          <a:p>
            <a:r>
              <a:rPr lang="en-US" dirty="0"/>
              <a:t>Statistical significance: p-value=.0001</a:t>
            </a:r>
          </a:p>
          <a:p>
            <a:r>
              <a:rPr lang="en-US" dirty="0"/>
              <a:t>Sample size: N=1993</a:t>
            </a:r>
          </a:p>
          <a:p>
            <a:endParaRPr lang="en-US" dirty="0"/>
          </a:p>
          <a:p>
            <a:r>
              <a:rPr lang="en-US" dirty="0"/>
              <a:t>Pearson correlation coefficients:</a:t>
            </a:r>
          </a:p>
          <a:p>
            <a:pPr lvl="1"/>
            <a:r>
              <a:rPr lang="en-US" dirty="0"/>
              <a:t>Range from -1 to +1</a:t>
            </a:r>
          </a:p>
          <a:p>
            <a:pPr lvl="1"/>
            <a:r>
              <a:rPr lang="en-US" dirty="0"/>
              <a:t>Is unaffected by the scale of the variables (interpretation affected by direction of coding)</a:t>
            </a:r>
          </a:p>
          <a:p>
            <a:pPr lvl="1"/>
            <a:r>
              <a:rPr lang="en-US" dirty="0"/>
              <a:t>Interpreting the “size” of coefficients</a:t>
            </a:r>
          </a:p>
          <a:p>
            <a:pPr lvl="2"/>
            <a:r>
              <a:rPr lang="en-US" dirty="0"/>
              <a:t>Affected by theory</a:t>
            </a:r>
          </a:p>
          <a:p>
            <a:pPr lvl="2"/>
            <a:r>
              <a:rPr lang="en-US" dirty="0"/>
              <a:t>Affected by actual size of effect and also measurement error</a:t>
            </a:r>
          </a:p>
        </p:txBody>
      </p:sp>
    </p:spTree>
    <p:extLst>
      <p:ext uri="{BB962C8B-B14F-4D97-AF65-F5344CB8AC3E}">
        <p14:creationId xmlns:p14="http://schemas.microsoft.com/office/powerpoint/2010/main" val="736326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Excel, Data Management, and Stats Concepts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95810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115A-DF66-40B5-AF09-D691654B06D8}"/>
              </a:ext>
            </a:extLst>
          </p:cNvPr>
          <p:cNvSpPr>
            <a:spLocks noGrp="1"/>
          </p:cNvSpPr>
          <p:nvPr>
            <p:ph type="title"/>
          </p:nvPr>
        </p:nvSpPr>
        <p:spPr/>
        <p:txBody>
          <a:bodyPr/>
          <a:lstStyle/>
          <a:p>
            <a:r>
              <a:rPr lang="en-US" dirty="0"/>
              <a:t>Conceptual reminder</a:t>
            </a:r>
          </a:p>
        </p:txBody>
      </p:sp>
      <p:sp>
        <p:nvSpPr>
          <p:cNvPr id="3" name="Content Placeholder 2">
            <a:extLst>
              <a:ext uri="{FF2B5EF4-FFF2-40B4-BE49-F238E27FC236}">
                <a16:creationId xmlns:a16="http://schemas.microsoft.com/office/drawing/2014/main" id="{6ACB087E-25B0-4BBE-81B8-FA3B5CAE3CA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5E4E314-6CDD-4AA8-A7FD-EA0544D43DCC}"/>
              </a:ext>
            </a:extLst>
          </p:cNvPr>
          <p:cNvPicPr>
            <a:picLocks noChangeAspect="1"/>
          </p:cNvPicPr>
          <p:nvPr/>
        </p:nvPicPr>
        <p:blipFill>
          <a:blip r:embed="rId3"/>
          <a:stretch>
            <a:fillRect/>
          </a:stretch>
        </p:blipFill>
        <p:spPr>
          <a:xfrm>
            <a:off x="435843" y="2020166"/>
            <a:ext cx="11519607" cy="3776065"/>
          </a:xfrm>
          <a:prstGeom prst="rect">
            <a:avLst/>
          </a:prstGeom>
        </p:spPr>
      </p:pic>
    </p:spTree>
    <p:extLst>
      <p:ext uri="{BB962C8B-B14F-4D97-AF65-F5344CB8AC3E}">
        <p14:creationId xmlns:p14="http://schemas.microsoft.com/office/powerpoint/2010/main" val="2313989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p:txBody>
          <a:bodyPr/>
          <a:lstStyle/>
          <a:p>
            <a:r>
              <a:rPr lang="en-US" dirty="0"/>
              <a:t>Went to </a:t>
            </a:r>
            <a:r>
              <a:rPr lang="en-US" dirty="0">
                <a:hlinkClick r:id="rId2"/>
              </a:rPr>
              <a:t>Chicago Data Portal</a:t>
            </a:r>
            <a:endParaRPr lang="en-US" dirty="0"/>
          </a:p>
          <a:p>
            <a:pPr lvl="1"/>
            <a:r>
              <a:rPr lang="en-US" dirty="0"/>
              <a:t>Chicago data portal also has a </a:t>
            </a:r>
            <a:r>
              <a:rPr lang="en-US" dirty="0">
                <a:hlinkClick r:id="rId3"/>
              </a:rPr>
              <a:t>github</a:t>
            </a:r>
            <a:endParaRPr lang="en-US" dirty="0"/>
          </a:p>
          <a:p>
            <a:r>
              <a:rPr lang="en-US" dirty="0"/>
              <a:t>Downloaded </a:t>
            </a:r>
            <a:r>
              <a:rPr lang="en-US" dirty="0">
                <a:hlinkClick r:id="rId4"/>
              </a:rPr>
              <a:t>Traffic Crashes Dataset </a:t>
            </a:r>
            <a:endParaRPr lang="en-US" dirty="0"/>
          </a:p>
          <a:p>
            <a:r>
              <a:rPr lang="en-US" dirty="0"/>
              <a:t>It was large so I deleted all observations before 2019 and columns that were unnecessary for the class examples.</a:t>
            </a:r>
          </a:p>
          <a:p>
            <a:endParaRPr lang="en-US" dirty="0"/>
          </a:p>
          <a:p>
            <a:endParaRPr lang="en-US" dirty="0"/>
          </a:p>
          <a:p>
            <a:r>
              <a:rPr lang="en-US" dirty="0"/>
              <a:t>UIC has links to tons of great resources: </a:t>
            </a:r>
            <a:r>
              <a:rPr lang="en-US" dirty="0">
                <a:hlinkClick r:id="rId5"/>
              </a:rPr>
              <a:t>https://researchguides.uic.edu/data</a:t>
            </a:r>
            <a:endParaRPr lang="en-US" dirty="0"/>
          </a:p>
          <a:p>
            <a:r>
              <a:rPr lang="en-US" dirty="0"/>
              <a:t>- data.gov</a:t>
            </a:r>
          </a:p>
        </p:txBody>
      </p:sp>
    </p:spTree>
    <p:extLst>
      <p:ext uri="{BB962C8B-B14F-4D97-AF65-F5344CB8AC3E}">
        <p14:creationId xmlns:p14="http://schemas.microsoft.com/office/powerpoint/2010/main" val="3559904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0F1E-38AE-420C-84D4-985BC0719350}"/>
              </a:ext>
            </a:extLst>
          </p:cNvPr>
          <p:cNvSpPr>
            <a:spLocks noGrp="1"/>
          </p:cNvSpPr>
          <p:nvPr>
            <p:ph type="title"/>
          </p:nvPr>
        </p:nvSpPr>
        <p:spPr/>
        <p:txBody>
          <a:bodyPr/>
          <a:lstStyle/>
          <a:p>
            <a:r>
              <a:rPr lang="en-US" dirty="0"/>
              <a:t>Crashes – Descriptive Statistics</a:t>
            </a:r>
          </a:p>
        </p:txBody>
      </p:sp>
      <p:sp>
        <p:nvSpPr>
          <p:cNvPr id="3" name="Content Placeholder 2">
            <a:extLst>
              <a:ext uri="{FF2B5EF4-FFF2-40B4-BE49-F238E27FC236}">
                <a16:creationId xmlns:a16="http://schemas.microsoft.com/office/drawing/2014/main" id="{FF33B5BD-2624-4AE4-BD63-4AE02B266045}"/>
              </a:ext>
            </a:extLst>
          </p:cNvPr>
          <p:cNvSpPr>
            <a:spLocks noGrp="1"/>
          </p:cNvSpPr>
          <p:nvPr>
            <p:ph idx="1"/>
          </p:nvPr>
        </p:nvSpPr>
        <p:spPr/>
        <p:txBody>
          <a:bodyPr/>
          <a:lstStyle/>
          <a:p>
            <a:r>
              <a:rPr lang="en-US" dirty="0"/>
              <a:t>Insert &gt; Pivot Table &gt; Select all in the “Table/Range” area &gt; OK</a:t>
            </a:r>
          </a:p>
          <a:p>
            <a:r>
              <a:rPr lang="en-US" dirty="0"/>
              <a:t>Select the variables you want to summarize in PivotTable Fields </a:t>
            </a:r>
          </a:p>
          <a:p>
            <a:r>
              <a:rPr lang="en-US" dirty="0"/>
              <a:t>- What does each row represent?</a:t>
            </a:r>
          </a:p>
          <a:p>
            <a:r>
              <a:rPr lang="en-US" dirty="0"/>
              <a:t>- What does each column represent?</a:t>
            </a:r>
          </a:p>
          <a:p>
            <a:endParaRPr lang="en-US" dirty="0"/>
          </a:p>
          <a:p>
            <a:r>
              <a:rPr lang="en-US" dirty="0"/>
              <a:t>- How many crashes occur at different speed limits?</a:t>
            </a:r>
          </a:p>
          <a:p>
            <a:r>
              <a:rPr lang="en-US" dirty="0"/>
              <a:t>- Does weather impact traffic crashes? (Consider the number of days that are clear vs. foggy)</a:t>
            </a:r>
          </a:p>
          <a:p>
            <a:r>
              <a:rPr lang="en-US" dirty="0"/>
              <a:t>- Crash totals for each year</a:t>
            </a:r>
          </a:p>
          <a:p>
            <a:r>
              <a:rPr lang="en-US" dirty="0"/>
              <a:t>- Total crashes by the hour</a:t>
            </a:r>
          </a:p>
          <a:p>
            <a:endParaRPr lang="en-US" dirty="0"/>
          </a:p>
        </p:txBody>
      </p:sp>
    </p:spTree>
    <p:extLst>
      <p:ext uri="{BB962C8B-B14F-4D97-AF65-F5344CB8AC3E}">
        <p14:creationId xmlns:p14="http://schemas.microsoft.com/office/powerpoint/2010/main" val="4141091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467C-DCEA-4190-8A69-8367FDBC5D61}"/>
              </a:ext>
            </a:extLst>
          </p:cNvPr>
          <p:cNvSpPr>
            <a:spLocks noGrp="1"/>
          </p:cNvSpPr>
          <p:nvPr>
            <p:ph type="title"/>
          </p:nvPr>
        </p:nvSpPr>
        <p:spPr/>
        <p:txBody>
          <a:bodyPr/>
          <a:lstStyle/>
          <a:p>
            <a:r>
              <a:rPr lang="en-US" dirty="0"/>
              <a:t>Separating Information from One Cell</a:t>
            </a:r>
          </a:p>
        </p:txBody>
      </p:sp>
      <p:sp>
        <p:nvSpPr>
          <p:cNvPr id="3" name="Content Placeholder 2">
            <a:extLst>
              <a:ext uri="{FF2B5EF4-FFF2-40B4-BE49-F238E27FC236}">
                <a16:creationId xmlns:a16="http://schemas.microsoft.com/office/drawing/2014/main" id="{C7765F75-8AAA-4F87-95CF-D28C3FA44DB0}"/>
              </a:ext>
            </a:extLst>
          </p:cNvPr>
          <p:cNvSpPr>
            <a:spLocks noGrp="1"/>
          </p:cNvSpPr>
          <p:nvPr>
            <p:ph idx="1"/>
          </p:nvPr>
        </p:nvSpPr>
        <p:spPr/>
        <p:txBody>
          <a:bodyPr/>
          <a:lstStyle/>
          <a:p>
            <a:r>
              <a:rPr lang="en-US" dirty="0"/>
              <a:t>Insert a column next to the one you want to split</a:t>
            </a:r>
          </a:p>
          <a:p>
            <a:r>
              <a:rPr lang="en-US" dirty="0"/>
              <a:t>Data &gt; Data Tools &gt; Text to Columns &gt; Convert Text to Columns Wizard &gt; </a:t>
            </a:r>
            <a:r>
              <a:rPr lang="en-US" dirty="0" err="1"/>
              <a:t>Deliminated</a:t>
            </a:r>
            <a:r>
              <a:rPr lang="en-US" dirty="0"/>
              <a:t> &gt; Next &gt; Choose the delimiter to define places where you want to split the cell content</a:t>
            </a:r>
          </a:p>
          <a:p>
            <a:endParaRPr lang="en-US" dirty="0"/>
          </a:p>
          <a:p>
            <a:r>
              <a:rPr lang="en-US" dirty="0">
                <a:hlinkClick r:id="rId2"/>
              </a:rPr>
              <a:t>https://support.microsoft.com/en-us/office/split-a-cell-f1804d0c-e180-4ed0-a2ae-973a0b7c6a23</a:t>
            </a:r>
            <a:r>
              <a:rPr lang="en-US" dirty="0"/>
              <a:t> </a:t>
            </a:r>
          </a:p>
        </p:txBody>
      </p:sp>
    </p:spTree>
    <p:extLst>
      <p:ext uri="{BB962C8B-B14F-4D97-AF65-F5344CB8AC3E}">
        <p14:creationId xmlns:p14="http://schemas.microsoft.com/office/powerpoint/2010/main" val="2843263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600C-0768-4443-B94E-2167B404B9F8}"/>
              </a:ext>
            </a:extLst>
          </p:cNvPr>
          <p:cNvSpPr>
            <a:spLocks noGrp="1"/>
          </p:cNvSpPr>
          <p:nvPr>
            <p:ph type="title"/>
          </p:nvPr>
        </p:nvSpPr>
        <p:spPr/>
        <p:txBody>
          <a:bodyPr/>
          <a:lstStyle/>
          <a:p>
            <a:r>
              <a:rPr lang="en-US" dirty="0"/>
              <a:t>Combining Cells in Excel</a:t>
            </a:r>
          </a:p>
        </p:txBody>
      </p:sp>
      <p:sp>
        <p:nvSpPr>
          <p:cNvPr id="3" name="Content Placeholder 2">
            <a:extLst>
              <a:ext uri="{FF2B5EF4-FFF2-40B4-BE49-F238E27FC236}">
                <a16:creationId xmlns:a16="http://schemas.microsoft.com/office/drawing/2014/main" id="{A33B7AC7-9EE3-49A5-8D36-545360ADACB2}"/>
              </a:ext>
            </a:extLst>
          </p:cNvPr>
          <p:cNvSpPr>
            <a:spLocks noGrp="1"/>
          </p:cNvSpPr>
          <p:nvPr>
            <p:ph idx="1"/>
          </p:nvPr>
        </p:nvSpPr>
        <p:spPr>
          <a:xfrm>
            <a:off x="1097280" y="1845734"/>
            <a:ext cx="10058400" cy="4539826"/>
          </a:xfrm>
        </p:spPr>
        <p:txBody>
          <a:bodyPr>
            <a:normAutofit fontScale="77500" lnSpcReduction="20000"/>
          </a:bodyPr>
          <a:lstStyle/>
          <a:p>
            <a:r>
              <a:rPr lang="en-US" dirty="0">
                <a:hlinkClick r:id="rId2"/>
              </a:rPr>
              <a:t>https://support.microsoft.com/en-us/office/combine-text-from-two-or-more-cells-into-one-cell-81ba0946-ce78-42ed-b3c3-21340eb164a6</a:t>
            </a:r>
            <a:endParaRPr lang="en-US" dirty="0"/>
          </a:p>
          <a:p>
            <a:r>
              <a:rPr lang="en-US" b="0" dirty="0">
                <a:solidFill>
                  <a:srgbClr val="1E1E1E"/>
                </a:solidFill>
                <a:effectLst/>
                <a:latin typeface="Segoe UI Semilight" panose="020B0402040204020203" pitchFamily="34" charset="0"/>
              </a:rPr>
              <a:t>Combine data with the Ampersand symbol (&amp;)</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 and select the first cell you want to combine.</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&amp;</a:t>
            </a:r>
            <a:r>
              <a:rPr lang="en-US" dirty="0">
                <a:solidFill>
                  <a:srgbClr val="1E1E1E"/>
                </a:solidFill>
                <a:effectLst/>
                <a:latin typeface="Segoe UI" panose="020B0502040204020203" pitchFamily="34" charset="0"/>
              </a:rPr>
              <a:t> and use quotation marks with a space enclosed.</a:t>
            </a:r>
          </a:p>
          <a:p>
            <a:pPr>
              <a:buFont typeface="+mj-lt"/>
              <a:buAutoNum type="arabicPeriod"/>
            </a:pPr>
            <a:r>
              <a:rPr lang="en-US" dirty="0">
                <a:solidFill>
                  <a:srgbClr val="1E1E1E"/>
                </a:solidFill>
                <a:effectLst/>
                <a:latin typeface="Segoe UI" panose="020B0502040204020203" pitchFamily="34" charset="0"/>
              </a:rPr>
              <a:t>Select the next cell you want to combine and press enter. An example formula might be </a:t>
            </a:r>
            <a:r>
              <a:rPr lang="en-US" b="1" dirty="0">
                <a:solidFill>
                  <a:srgbClr val="1E1E1E"/>
                </a:solidFill>
                <a:effectLst/>
                <a:latin typeface="Segoe UI" panose="020B0502040204020203" pitchFamily="34" charset="0"/>
              </a:rPr>
              <a:t>=A2&amp;" "&amp;B2</a:t>
            </a:r>
            <a:r>
              <a:rPr lang="en-US" dirty="0">
                <a:solidFill>
                  <a:srgbClr val="1E1E1E"/>
                </a:solidFill>
                <a:effectLst/>
                <a:latin typeface="Segoe UI" panose="020B0502040204020203" pitchFamily="34" charset="0"/>
              </a:rPr>
              <a:t>.</a:t>
            </a:r>
          </a:p>
          <a:p>
            <a:r>
              <a:rPr lang="en-US" b="0" dirty="0">
                <a:solidFill>
                  <a:srgbClr val="1E1E1E"/>
                </a:solidFill>
                <a:effectLst/>
                <a:latin typeface="Segoe UI Semilight" panose="020B0402040204020203" pitchFamily="34" charset="0"/>
              </a:rPr>
              <a:t>Combine data using the CONCAT function</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=CONCAT(</a:t>
            </a:r>
            <a:r>
              <a:rPr lang="en-US" dirty="0">
                <a:solidFill>
                  <a:srgbClr val="1E1E1E"/>
                </a:solidFill>
                <a:effectLst/>
                <a:latin typeface="Segoe UI" panose="020B0502040204020203" pitchFamily="34" charset="0"/>
              </a:rPr>
              <a:t>.</a:t>
            </a:r>
          </a:p>
          <a:p>
            <a:pPr>
              <a:buFont typeface="+mj-lt"/>
              <a:buAutoNum type="arabicPeriod"/>
            </a:pPr>
            <a:r>
              <a:rPr lang="en-US" dirty="0">
                <a:solidFill>
                  <a:srgbClr val="1E1E1E"/>
                </a:solidFill>
                <a:effectLst/>
                <a:latin typeface="Segoe UI" panose="020B0502040204020203" pitchFamily="34" charset="0"/>
              </a:rPr>
              <a:t>Select the cell you want to combine first.</a:t>
            </a:r>
          </a:p>
          <a:p>
            <a:pPr>
              <a:buFont typeface="+mj-lt"/>
              <a:buAutoNum type="arabicPeriod"/>
            </a:pPr>
            <a:r>
              <a:rPr lang="en-US" dirty="0">
                <a:solidFill>
                  <a:srgbClr val="1E1E1E"/>
                </a:solidFill>
                <a:effectLst/>
                <a:latin typeface="Segoe UI" panose="020B0502040204020203" pitchFamily="34" charset="0"/>
              </a:rPr>
              <a:t>Use commas to separate the cells you are combining and use quotation marks to add spaces, commas, or other text.</a:t>
            </a:r>
          </a:p>
          <a:p>
            <a:pPr>
              <a:buFont typeface="+mj-lt"/>
              <a:buAutoNum type="arabicPeriod"/>
            </a:pPr>
            <a:r>
              <a:rPr lang="en-US" dirty="0">
                <a:solidFill>
                  <a:srgbClr val="1E1E1E"/>
                </a:solidFill>
                <a:effectLst/>
                <a:latin typeface="Segoe UI" panose="020B0502040204020203" pitchFamily="34" charset="0"/>
              </a:rPr>
              <a:t>Close the formula with a parenthesis and press Enter. An example formula might be </a:t>
            </a:r>
            <a:r>
              <a:rPr lang="en-US" b="1" dirty="0">
                <a:solidFill>
                  <a:srgbClr val="1E1E1E"/>
                </a:solidFill>
                <a:effectLst/>
                <a:latin typeface="Segoe UI" panose="020B0502040204020203" pitchFamily="34" charset="0"/>
              </a:rPr>
              <a:t>=CONCAT(A2, " Family")</a:t>
            </a:r>
            <a:r>
              <a:rPr lang="en-US" dirty="0">
                <a:solidFill>
                  <a:srgbClr val="1E1E1E"/>
                </a:solidFill>
                <a:effectLst/>
                <a:latin typeface="Segoe UI" panose="020B0502040204020203" pitchFamily="34" charset="0"/>
              </a:rPr>
              <a:t>.</a:t>
            </a:r>
          </a:p>
          <a:p>
            <a:endParaRPr lang="en-US" dirty="0"/>
          </a:p>
        </p:txBody>
      </p:sp>
    </p:spTree>
    <p:extLst>
      <p:ext uri="{BB962C8B-B14F-4D97-AF65-F5344CB8AC3E}">
        <p14:creationId xmlns:p14="http://schemas.microsoft.com/office/powerpoint/2010/main" val="2323983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3A18-52CD-4988-A4DA-5556185A9309}"/>
              </a:ext>
            </a:extLst>
          </p:cNvPr>
          <p:cNvSpPr>
            <a:spLocks noGrp="1"/>
          </p:cNvSpPr>
          <p:nvPr>
            <p:ph type="title"/>
          </p:nvPr>
        </p:nvSpPr>
        <p:spPr/>
        <p:txBody>
          <a:bodyPr/>
          <a:lstStyle/>
          <a:p>
            <a:r>
              <a:rPr lang="en-US" dirty="0"/>
              <a:t>Crashes - Exploratory Graphs</a:t>
            </a:r>
          </a:p>
        </p:txBody>
      </p:sp>
      <p:sp>
        <p:nvSpPr>
          <p:cNvPr id="3" name="Content Placeholder 2">
            <a:extLst>
              <a:ext uri="{FF2B5EF4-FFF2-40B4-BE49-F238E27FC236}">
                <a16:creationId xmlns:a16="http://schemas.microsoft.com/office/drawing/2014/main" id="{508A28BA-05C2-4BC5-9192-563CA606E299}"/>
              </a:ext>
            </a:extLst>
          </p:cNvPr>
          <p:cNvSpPr>
            <a:spLocks noGrp="1"/>
          </p:cNvSpPr>
          <p:nvPr>
            <p:ph idx="1"/>
          </p:nvPr>
        </p:nvSpPr>
        <p:spPr/>
        <p:txBody>
          <a:bodyPr>
            <a:normAutofit fontScale="77500" lnSpcReduction="20000"/>
          </a:bodyPr>
          <a:lstStyle/>
          <a:p>
            <a:pPr marL="0" marR="0">
              <a:spcBef>
                <a:spcPts val="0"/>
              </a:spcBef>
              <a:spcAft>
                <a:spcPts val="0"/>
              </a:spcAft>
            </a:pPr>
            <a:r>
              <a:rPr lang="en-US" sz="1800" dirty="0">
                <a:effectLst/>
                <a:latin typeface="Calibri" panose="020F0502020204030204" pitchFamily="34" charset="0"/>
              </a:rPr>
              <a:t># Exploratory plots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You probably haven't see many of those: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Mostly for internal use - you (and your team) are the audience!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Quick and dirty: draw quick information from your data in a more intuitive way</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You'll make plenty - there is no reason not to make one!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Several uses: better understand your data, find patterns in your data, suggest modeling strategies, debug your analysis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Not very fancy but CORRECT</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#Basic rules for an explanatory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Three rules to keep in mind even when making exploratory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1. Data are displayed appropriately (i.e., the graph type matches the data type)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2. Clearly-labeled graph (e.g., axes' labels and title)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3. Axes that are not misleading</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We will discuss each of these points today</a:t>
            </a:r>
          </a:p>
        </p:txBody>
      </p:sp>
    </p:spTree>
    <p:extLst>
      <p:ext uri="{BB962C8B-B14F-4D97-AF65-F5344CB8AC3E}">
        <p14:creationId xmlns:p14="http://schemas.microsoft.com/office/powerpoint/2010/main" val="3202602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3B04-076C-46A1-BBDC-07D6DE124D84}"/>
              </a:ext>
            </a:extLst>
          </p:cNvPr>
          <p:cNvSpPr>
            <a:spLocks noGrp="1"/>
          </p:cNvSpPr>
          <p:nvPr>
            <p:ph type="title"/>
          </p:nvPr>
        </p:nvSpPr>
        <p:spPr/>
        <p:txBody>
          <a:bodyPr/>
          <a:lstStyle/>
          <a:p>
            <a:r>
              <a:rPr lang="en-US" dirty="0"/>
              <a:t>Explanatory Graphs</a:t>
            </a:r>
          </a:p>
        </p:txBody>
      </p:sp>
      <p:sp>
        <p:nvSpPr>
          <p:cNvPr id="3" name="Content Placeholder 2">
            <a:extLst>
              <a:ext uri="{FF2B5EF4-FFF2-40B4-BE49-F238E27FC236}">
                <a16:creationId xmlns:a16="http://schemas.microsoft.com/office/drawing/2014/main" id="{4A6E592F-BEB4-4F46-B137-8F97BE998824}"/>
              </a:ext>
            </a:extLst>
          </p:cNvPr>
          <p:cNvSpPr>
            <a:spLocks noGrp="1"/>
          </p:cNvSpPr>
          <p:nvPr>
            <p:ph idx="1"/>
          </p:nvPr>
        </p:nvSpPr>
        <p:spPr/>
        <p:txBody>
          <a:bodyPr/>
          <a:lstStyle/>
          <a:p>
            <a:pPr marL="0" marR="0" indent="0">
              <a:spcBef>
                <a:spcPts val="0"/>
              </a:spcBef>
              <a:spcAft>
                <a:spcPts val="0"/>
              </a:spcAft>
              <a:buNone/>
            </a:pPr>
            <a:r>
              <a:rPr lang="en-US" sz="1800" dirty="0">
                <a:effectLst/>
                <a:latin typeface="Calibri" panose="020F0502020204030204" pitchFamily="34" charset="0"/>
              </a:rPr>
              <a:t>These are the fancy graphs that you see all around</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The "reader" is the audience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Pretty, well designed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You'll make few of them, AT THE END OF YOUR ANALYSIS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You will carefully select which graphs you need to make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It can take quite some time to get a graph "right"</a:t>
            </a:r>
          </a:p>
          <a:p>
            <a:endParaRPr lang="en-US" dirty="0"/>
          </a:p>
        </p:txBody>
      </p:sp>
    </p:spTree>
    <p:extLst>
      <p:ext uri="{BB962C8B-B14F-4D97-AF65-F5344CB8AC3E}">
        <p14:creationId xmlns:p14="http://schemas.microsoft.com/office/powerpoint/2010/main" val="4148852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8FFC-4AC0-4A36-BA15-8DA38DF9F74C}"/>
              </a:ext>
            </a:extLst>
          </p:cNvPr>
          <p:cNvSpPr>
            <a:spLocks noGrp="1"/>
          </p:cNvSpPr>
          <p:nvPr>
            <p:ph type="title"/>
          </p:nvPr>
        </p:nvSpPr>
        <p:spPr/>
        <p:txBody>
          <a:bodyPr/>
          <a:lstStyle/>
          <a:p>
            <a:r>
              <a:rPr lang="en-US" dirty="0"/>
              <a:t>Central Tendency</a:t>
            </a:r>
          </a:p>
        </p:txBody>
      </p:sp>
      <p:sp>
        <p:nvSpPr>
          <p:cNvPr id="3" name="Content Placeholder 2">
            <a:extLst>
              <a:ext uri="{FF2B5EF4-FFF2-40B4-BE49-F238E27FC236}">
                <a16:creationId xmlns:a16="http://schemas.microsoft.com/office/drawing/2014/main" id="{D3A4D54E-7F62-4AA4-8ECD-8C53FE8BD260}"/>
              </a:ext>
            </a:extLst>
          </p:cNvPr>
          <p:cNvSpPr>
            <a:spLocks noGrp="1"/>
          </p:cNvSpPr>
          <p:nvPr>
            <p:ph idx="1"/>
          </p:nvPr>
        </p:nvSpPr>
        <p:spPr/>
        <p:txBody>
          <a:bodyPr/>
          <a:lstStyle/>
          <a:p>
            <a:r>
              <a:rPr lang="en-US" dirty="0"/>
              <a:t>=AVERAGE()</a:t>
            </a:r>
          </a:p>
          <a:p>
            <a:r>
              <a:rPr lang="en-US" dirty="0"/>
              <a:t>=VAR()</a:t>
            </a:r>
          </a:p>
          <a:p>
            <a:r>
              <a:rPr lang="en-US" dirty="0"/>
              <a:t>=MEDIAN()</a:t>
            </a:r>
          </a:p>
          <a:p>
            <a:r>
              <a:rPr lang="en-US" dirty="0"/>
              <a:t>=MODE()</a:t>
            </a:r>
          </a:p>
          <a:p>
            <a:r>
              <a:rPr lang="en-US" dirty="0"/>
              <a:t>=COUNTCOL()</a:t>
            </a:r>
          </a:p>
          <a:p>
            <a:r>
              <a:rPr lang="en-US" dirty="0"/>
              <a:t>=SUMCOL()</a:t>
            </a:r>
          </a:p>
          <a:p>
            <a:r>
              <a:rPr lang="en-US" dirty="0"/>
              <a:t>=COUNTROW()</a:t>
            </a:r>
          </a:p>
          <a:p>
            <a:r>
              <a:rPr lang="en-US" dirty="0"/>
              <a:t>=SUMROW()</a:t>
            </a:r>
          </a:p>
        </p:txBody>
      </p:sp>
    </p:spTree>
    <p:extLst>
      <p:ext uri="{BB962C8B-B14F-4D97-AF65-F5344CB8AC3E}">
        <p14:creationId xmlns:p14="http://schemas.microsoft.com/office/powerpoint/2010/main" val="718611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DF1FB-CEAC-44DF-96A5-30E43E4A22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7BCA28B4-7AC4-4E4B-8001-B6784087E8AB}"/>
              </a:ext>
            </a:extLst>
          </p:cNvPr>
          <p:cNvSpPr>
            <a:spLocks noGrp="1"/>
          </p:cNvSpPr>
          <p:nvPr>
            <p:ph idx="1"/>
          </p:nvPr>
        </p:nvSpPr>
        <p:spPr/>
        <p:txBody>
          <a:bodyPr/>
          <a:lstStyle/>
          <a:p>
            <a:r>
              <a:rPr lang="en-US" dirty="0"/>
              <a:t>Grading / Homework</a:t>
            </a:r>
          </a:p>
          <a:p>
            <a:endParaRPr lang="en-US" dirty="0"/>
          </a:p>
          <a:p>
            <a:r>
              <a:rPr lang="en-US" dirty="0"/>
              <a:t>Readings</a:t>
            </a:r>
          </a:p>
          <a:p>
            <a:endParaRPr lang="en-US" dirty="0"/>
          </a:p>
          <a:p>
            <a:r>
              <a:rPr lang="en-US" dirty="0"/>
              <a:t>Office hours</a:t>
            </a:r>
          </a:p>
        </p:txBody>
      </p:sp>
    </p:spTree>
    <p:extLst>
      <p:ext uri="{BB962C8B-B14F-4D97-AF65-F5344CB8AC3E}">
        <p14:creationId xmlns:p14="http://schemas.microsoft.com/office/powerpoint/2010/main" val="3316371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p:txBody>
          <a:bodyPr/>
          <a:lstStyle/>
          <a:p>
            <a:r>
              <a:rPr lang="en-US" dirty="0"/>
              <a:t>Types of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lstStyle/>
          <a:p>
            <a:r>
              <a:rPr lang="en-US" sz="2800" dirty="0"/>
              <a:t>Nominal-Level Variable: mode</a:t>
            </a:r>
            <a:br>
              <a:rPr lang="en-US" sz="2800" dirty="0"/>
            </a:br>
            <a:r>
              <a:rPr lang="en-US" sz="2800" dirty="0"/>
              <a:t>Ordinal-Level Variable: mode, median</a:t>
            </a:r>
            <a:br>
              <a:rPr lang="en-US" sz="2800" dirty="0"/>
            </a:br>
            <a:r>
              <a:rPr lang="en-US" sz="2800" dirty="0"/>
              <a:t>‘High’ Ordinal-Level Variable (7+ Categories): mode, median, mean</a:t>
            </a:r>
            <a:br>
              <a:rPr lang="en-US" sz="2800" dirty="0"/>
            </a:br>
            <a:r>
              <a:rPr lang="en-US" sz="2800" dirty="0"/>
              <a:t>Interval- or Ratio-Level Variable: mode, median, mean </a:t>
            </a:r>
            <a:br>
              <a:rPr lang="en-US" dirty="0"/>
            </a:br>
            <a:endParaRPr lang="en-US" dirty="0"/>
          </a:p>
        </p:txBody>
      </p:sp>
    </p:spTree>
    <p:extLst>
      <p:ext uri="{BB962C8B-B14F-4D97-AF65-F5344CB8AC3E}">
        <p14:creationId xmlns:p14="http://schemas.microsoft.com/office/powerpoint/2010/main" val="2462662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04220" y="771525"/>
            <a:ext cx="10237057" cy="857250"/>
          </a:xfrm>
        </p:spPr>
        <p:txBody>
          <a:bodyPr>
            <a:normAutofit/>
          </a:bodyPr>
          <a:lstStyle/>
          <a:p>
            <a:r>
              <a:rPr lang="en-US" dirty="0"/>
              <a:t>Manipulating Data</a:t>
            </a:r>
          </a:p>
        </p:txBody>
      </p:sp>
      <p:sp>
        <p:nvSpPr>
          <p:cNvPr id="3" name="Content Placeholder 2"/>
          <p:cNvSpPr>
            <a:spLocks noGrp="1"/>
          </p:cNvSpPr>
          <p:nvPr>
            <p:ph idx="1"/>
            <p:custDataLst>
              <p:tags r:id="rId3"/>
            </p:custDataLst>
          </p:nvPr>
        </p:nvSpPr>
        <p:spPr>
          <a:xfrm>
            <a:off x="604220" y="1870200"/>
            <a:ext cx="8518179" cy="4566600"/>
          </a:xfrm>
        </p:spPr>
        <p:txBody>
          <a:bodyPr>
            <a:normAutofit/>
          </a:bodyPr>
          <a:lstStyle/>
          <a:p>
            <a:r>
              <a:rPr lang="en-US" sz="3200" dirty="0"/>
              <a:t>Defining missing values for variables</a:t>
            </a:r>
          </a:p>
          <a:p>
            <a:r>
              <a:rPr lang="en-US" sz="3200" dirty="0"/>
              <a:t>Recoding a variable into a new variable</a:t>
            </a:r>
          </a:p>
          <a:p>
            <a:pPr lvl="1"/>
            <a:r>
              <a:rPr lang="en-US" sz="2800" dirty="0"/>
              <a:t>Why?</a:t>
            </a:r>
          </a:p>
          <a:p>
            <a:r>
              <a:rPr lang="en-US" sz="3200" dirty="0"/>
              <a:t>Combining two or more variables</a:t>
            </a:r>
          </a:p>
          <a:p>
            <a:pPr lvl="1"/>
            <a:r>
              <a:rPr lang="en-US" sz="2800" dirty="0"/>
              <a:t>Why?</a:t>
            </a:r>
          </a:p>
          <a:p>
            <a:r>
              <a:rPr lang="en-US" sz="3200" dirty="0"/>
              <a:t>Creating variable and value labels for newly created variables</a:t>
            </a:r>
          </a:p>
          <a:p>
            <a:pPr lvl="1"/>
            <a:r>
              <a:rPr lang="en-US" sz="2800" dirty="0"/>
              <a:t>Why?</a:t>
            </a:r>
          </a:p>
          <a:p>
            <a:pPr lvl="1"/>
            <a:endParaRPr lang="en-US" dirty="0"/>
          </a:p>
        </p:txBody>
      </p:sp>
    </p:spTree>
    <p:custDataLst>
      <p:tags r:id="rId1"/>
    </p:custDataLst>
    <p:extLst>
      <p:ext uri="{BB962C8B-B14F-4D97-AF65-F5344CB8AC3E}">
        <p14:creationId xmlns:p14="http://schemas.microsoft.com/office/powerpoint/2010/main" val="3017355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Correlation</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98775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772-A668-474E-A0A5-B526B67497F1}"/>
              </a:ext>
            </a:extLst>
          </p:cNvPr>
          <p:cNvSpPr>
            <a:spLocks noGrp="1"/>
          </p:cNvSpPr>
          <p:nvPr>
            <p:ph type="title"/>
          </p:nvPr>
        </p:nvSpPr>
        <p:spPr/>
        <p:txBody>
          <a:bodyPr>
            <a:normAutofit fontScale="90000"/>
          </a:bodyPr>
          <a:lstStyle/>
          <a:p>
            <a:r>
              <a:rPr lang="en-US" dirty="0"/>
              <a:t> The base function for correlations in R is simply </a:t>
            </a:r>
            <a:r>
              <a:rPr lang="en-US" dirty="0" err="1"/>
              <a:t>cor</a:t>
            </a:r>
            <a:r>
              <a:rPr lang="en-US" dirty="0"/>
              <a:t>() followed by the y and x variables.</a:t>
            </a:r>
          </a:p>
        </p:txBody>
      </p:sp>
      <p:sp>
        <p:nvSpPr>
          <p:cNvPr id="3" name="Content Placeholder 2">
            <a:extLst>
              <a:ext uri="{FF2B5EF4-FFF2-40B4-BE49-F238E27FC236}">
                <a16:creationId xmlns:a16="http://schemas.microsoft.com/office/drawing/2014/main" id="{FC923E68-EEF3-4AC0-9DA3-3ADC5377DADD}"/>
              </a:ext>
            </a:extLst>
          </p:cNvPr>
          <p:cNvSpPr>
            <a:spLocks noGrp="1"/>
          </p:cNvSpPr>
          <p:nvPr>
            <p:ph idx="1"/>
          </p:nvPr>
        </p:nvSpPr>
        <p:spPr/>
        <p:txBody>
          <a:bodyPr>
            <a:normAutofit lnSpcReduction="10000"/>
          </a:bodyPr>
          <a:lstStyle/>
          <a:p>
            <a:r>
              <a:rPr lang="en-US" sz="2400" dirty="0"/>
              <a:t>Pearson’s correlation, which provides a correlation coefficient (r) for a linear relationship; thus it assumes a linear relationship between x and y.</a:t>
            </a:r>
          </a:p>
          <a:p>
            <a:r>
              <a:rPr lang="en-US" sz="2400" dirty="0"/>
              <a:t>Correlation analysis provides a coefficient that tells us, on average, how much two variables (</a:t>
            </a:r>
            <a:r>
              <a:rPr lang="en-US" sz="2400" i="1" dirty="0"/>
              <a:t>x </a:t>
            </a:r>
            <a:r>
              <a:rPr lang="en-US" sz="2400" dirty="0"/>
              <a:t>and </a:t>
            </a:r>
            <a:r>
              <a:rPr lang="en-US" sz="2400" i="1" dirty="0"/>
              <a:t>y</a:t>
            </a:r>
            <a:r>
              <a:rPr lang="en-US" sz="2400" dirty="0"/>
              <a:t>) move together relative to their respective means. </a:t>
            </a:r>
          </a:p>
          <a:p>
            <a:br>
              <a:rPr lang="en-US" sz="2400" dirty="0"/>
            </a:br>
            <a:r>
              <a:rPr lang="en-US" sz="2400" dirty="0"/>
              <a:t>The sign of </a:t>
            </a:r>
            <a:r>
              <a:rPr lang="en-US" sz="2400" i="1" dirty="0"/>
              <a:t>r </a:t>
            </a:r>
            <a:r>
              <a:rPr lang="en-US" sz="2400" dirty="0"/>
              <a:t>simply tells us whether the relationship is positive or negative </a:t>
            </a:r>
          </a:p>
          <a:p>
            <a:br>
              <a:rPr lang="en-US" sz="2400" dirty="0"/>
            </a:br>
            <a:r>
              <a:rPr lang="en-US" sz="2400" dirty="0"/>
              <a:t>We can also use </a:t>
            </a:r>
            <a:r>
              <a:rPr lang="en-US" sz="2400" i="1" dirty="0"/>
              <a:t>r </a:t>
            </a:r>
            <a:r>
              <a:rPr lang="en-US" sz="2400" dirty="0"/>
              <a:t>to determine the amount of variance explained in our outcome variable from our predictor variable  </a:t>
            </a:r>
            <a:r>
              <a:rPr lang="en-US" sz="2400" i="1" dirty="0"/>
              <a:t>R</a:t>
            </a:r>
            <a:r>
              <a:rPr lang="en-US" sz="2400" dirty="0"/>
              <a:t>2 which is called the coefficient of determination. </a:t>
            </a:r>
            <a:br>
              <a:rPr lang="en-US" sz="2400" dirty="0"/>
            </a:br>
            <a:endParaRPr lang="en-US" sz="2400" dirty="0"/>
          </a:p>
        </p:txBody>
      </p:sp>
    </p:spTree>
    <p:extLst>
      <p:ext uri="{BB962C8B-B14F-4D97-AF65-F5344CB8AC3E}">
        <p14:creationId xmlns:p14="http://schemas.microsoft.com/office/powerpoint/2010/main" val="2520385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7ED2-7DB8-4980-9BAB-8AA7DA5B3B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690334-1F02-4EDA-9956-15C5119290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9B5914-7D27-4BB3-A137-68928CA40CE9}"/>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2741515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4639-062E-4689-B00C-7D40F64696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8B4170-8532-4C68-BE39-7216C53155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ACB477-49E3-4A06-9056-6D69603F0AC7}"/>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912085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Tests of association:</a:t>
            </a:r>
          </a:p>
        </p:txBody>
      </p:sp>
      <p:sp>
        <p:nvSpPr>
          <p:cNvPr id="3" name="Content Placeholder 2"/>
          <p:cNvSpPr>
            <a:spLocks noGrp="1"/>
          </p:cNvSpPr>
          <p:nvPr>
            <p:ph idx="1"/>
          </p:nvPr>
        </p:nvSpPr>
        <p:spPr/>
        <p:txBody>
          <a:bodyPr>
            <a:normAutofit fontScale="92500" lnSpcReduction="10000"/>
          </a:bodyPr>
          <a:lstStyle/>
          <a:p>
            <a:r>
              <a:rPr lang="en-US" dirty="0"/>
              <a:t>Used to test whether two variables are related to one another or not</a:t>
            </a:r>
          </a:p>
          <a:p>
            <a:r>
              <a:rPr lang="en-US" dirty="0"/>
              <a:t>Null hypothesis: There is not relationship between two variables</a:t>
            </a:r>
          </a:p>
          <a:p>
            <a:r>
              <a:rPr lang="en-US" dirty="0"/>
              <a:t>Alternative hypothesis: There </a:t>
            </a:r>
            <a:r>
              <a:rPr lang="en-US" b="1" dirty="0"/>
              <a:t>is</a:t>
            </a:r>
            <a:r>
              <a:rPr lang="en-US" dirty="0"/>
              <a:t> a relationship between variables</a:t>
            </a:r>
          </a:p>
          <a:p>
            <a:endParaRPr lang="en-US" dirty="0"/>
          </a:p>
          <a:p>
            <a:endParaRPr lang="en-US" dirty="0"/>
          </a:p>
          <a:p>
            <a:r>
              <a:rPr lang="en-US" dirty="0"/>
              <a:t>Which test of association you use will depend on:</a:t>
            </a:r>
          </a:p>
          <a:p>
            <a:pPr lvl="1"/>
            <a:r>
              <a:rPr lang="en-US" dirty="0"/>
              <a:t>The nature of the variables you are studying including the type (nominal, ordinal, interval) and number of categories.</a:t>
            </a:r>
          </a:p>
          <a:p>
            <a:pPr lvl="1"/>
            <a:r>
              <a:rPr lang="en-US" dirty="0"/>
              <a:t>The nature of the question you’re answering (independence, agreement of coders, effect of an intervention, etc.).</a:t>
            </a:r>
          </a:p>
          <a:p>
            <a:pPr lvl="1"/>
            <a:r>
              <a:rPr lang="en-US" dirty="0"/>
              <a:t>Whether your hypothesis is symmetrical or asymmetrical.</a:t>
            </a:r>
          </a:p>
          <a:p>
            <a:pPr lvl="1"/>
            <a:r>
              <a:rPr lang="en-US" dirty="0"/>
              <a:t>Violation of assumptions</a:t>
            </a:r>
          </a:p>
          <a:p>
            <a:endParaRPr lang="en-US" dirty="0"/>
          </a:p>
        </p:txBody>
      </p:sp>
    </p:spTree>
    <p:extLst>
      <p:ext uri="{BB962C8B-B14F-4D97-AF65-F5344CB8AC3E}">
        <p14:creationId xmlns:p14="http://schemas.microsoft.com/office/powerpoint/2010/main" val="4265864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The extent to which two continuous (interval or ratio level) variables are related</a:t>
            </a:r>
          </a:p>
          <a:p>
            <a:r>
              <a:rPr lang="en-US" dirty="0"/>
              <a:t>A relationship exists when knowing the value of one variable is useful in predicting the value of a second variable</a:t>
            </a:r>
          </a:p>
          <a:p>
            <a:endParaRPr lang="en-US" dirty="0"/>
          </a:p>
          <a:p>
            <a:r>
              <a:rPr lang="en-US" dirty="0"/>
              <a:t>Linear relationship – change in one variable corresponds to change in the other variable (same across the range of the variable)</a:t>
            </a:r>
          </a:p>
          <a:p>
            <a:endParaRPr lang="en-US" dirty="0"/>
          </a:p>
          <a:p>
            <a:r>
              <a:rPr lang="en-US" dirty="0"/>
              <a:t>Nonlinear relationship – change in one variable corresponds to change in the other variable (not the same across the range of the variable)</a:t>
            </a:r>
          </a:p>
          <a:p>
            <a:endParaRPr lang="en-US" dirty="0"/>
          </a:p>
        </p:txBody>
      </p:sp>
    </p:spTree>
    <p:extLst>
      <p:ext uri="{BB962C8B-B14F-4D97-AF65-F5344CB8AC3E}">
        <p14:creationId xmlns:p14="http://schemas.microsoft.com/office/powerpoint/2010/main" val="1319352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Positive association – as the value on one variable goes up, the value on the other variable goes up</a:t>
            </a:r>
          </a:p>
          <a:p>
            <a:r>
              <a:rPr lang="en-US" dirty="0"/>
              <a:t>Negative association – as the value one variable goes up, the value on the other variable goes down</a:t>
            </a:r>
          </a:p>
        </p:txBody>
      </p:sp>
      <p:pic>
        <p:nvPicPr>
          <p:cNvPr id="4" name="Picture 3">
            <a:extLst>
              <a:ext uri="{FF2B5EF4-FFF2-40B4-BE49-F238E27FC236}">
                <a16:creationId xmlns:a16="http://schemas.microsoft.com/office/drawing/2014/main" id="{D3F2D147-5312-4B03-85A8-03A7F188D37D}"/>
              </a:ext>
            </a:extLst>
          </p:cNvPr>
          <p:cNvPicPr>
            <a:picLocks noChangeAspect="1"/>
          </p:cNvPicPr>
          <p:nvPr/>
        </p:nvPicPr>
        <p:blipFill>
          <a:blip r:embed="rId2"/>
          <a:stretch>
            <a:fillRect/>
          </a:stretch>
        </p:blipFill>
        <p:spPr>
          <a:xfrm>
            <a:off x="2368614" y="3061221"/>
            <a:ext cx="7454771" cy="3106155"/>
          </a:xfrm>
          <a:prstGeom prst="rect">
            <a:avLst/>
          </a:prstGeom>
        </p:spPr>
      </p:pic>
    </p:spTree>
    <p:extLst>
      <p:ext uri="{BB962C8B-B14F-4D97-AF65-F5344CB8AC3E}">
        <p14:creationId xmlns:p14="http://schemas.microsoft.com/office/powerpoint/2010/main" val="794457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7837" y="522287"/>
            <a:ext cx="10590982" cy="5180013"/>
          </a:xfrm>
          <a:prstGeom prst="rect">
            <a:avLst/>
          </a:prstGeom>
        </p:spPr>
      </p:pic>
    </p:spTree>
    <p:extLst>
      <p:ext uri="{BB962C8B-B14F-4D97-AF65-F5344CB8AC3E}">
        <p14:creationId xmlns:p14="http://schemas.microsoft.com/office/powerpoint/2010/main" val="3756762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3C66-E130-4814-8E9F-5346BB5B1D8F}"/>
              </a:ext>
            </a:extLst>
          </p:cNvPr>
          <p:cNvSpPr>
            <a:spLocks noGrp="1"/>
          </p:cNvSpPr>
          <p:nvPr>
            <p:ph type="title"/>
          </p:nvPr>
        </p:nvSpPr>
        <p:spPr/>
        <p:txBody>
          <a:bodyPr/>
          <a:lstStyle/>
          <a:p>
            <a:r>
              <a:rPr lang="en-US" dirty="0"/>
              <a:t>Excel is Free through UIC</a:t>
            </a:r>
          </a:p>
        </p:txBody>
      </p:sp>
      <p:sp>
        <p:nvSpPr>
          <p:cNvPr id="3" name="Content Placeholder 2">
            <a:extLst>
              <a:ext uri="{FF2B5EF4-FFF2-40B4-BE49-F238E27FC236}">
                <a16:creationId xmlns:a16="http://schemas.microsoft.com/office/drawing/2014/main" id="{E9BB6B35-C1CF-4761-8FBA-25EEE5322165}"/>
              </a:ext>
            </a:extLst>
          </p:cNvPr>
          <p:cNvSpPr>
            <a:spLocks noGrp="1"/>
          </p:cNvSpPr>
          <p:nvPr>
            <p:ph idx="1"/>
          </p:nvPr>
        </p:nvSpPr>
        <p:spPr/>
        <p:txBody>
          <a:bodyPr/>
          <a:lstStyle/>
          <a:p>
            <a:r>
              <a:rPr lang="en-US" dirty="0"/>
              <a:t>If you don’t have it, please get it. </a:t>
            </a:r>
          </a:p>
          <a:p>
            <a:r>
              <a:rPr lang="en-US" dirty="0"/>
              <a:t>(Word, OneNote, other Microsoft products, ArcMap, and more are also free.)</a:t>
            </a:r>
          </a:p>
          <a:p>
            <a:r>
              <a:rPr lang="en-US" dirty="0"/>
              <a:t>[Include the link for the college software website here and in the syllabus] </a:t>
            </a:r>
          </a:p>
        </p:txBody>
      </p:sp>
    </p:spTree>
    <p:extLst>
      <p:ext uri="{BB962C8B-B14F-4D97-AF65-F5344CB8AC3E}">
        <p14:creationId xmlns:p14="http://schemas.microsoft.com/office/powerpoint/2010/main" val="149362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5800"/>
          </a:xfrm>
        </p:spPr>
        <p:txBody>
          <a:bodyPr>
            <a:normAutofit fontScale="90000"/>
          </a:bodyPr>
          <a:lstStyle/>
          <a:p>
            <a:r>
              <a:rPr lang="en-US" dirty="0"/>
              <a:t>Examples of curvilinear relationships:</a:t>
            </a:r>
          </a:p>
        </p:txBody>
      </p:sp>
      <p:sp>
        <p:nvSpPr>
          <p:cNvPr id="3" name="Content Placeholder 2"/>
          <p:cNvSpPr>
            <a:spLocks noGrp="1"/>
          </p:cNvSpPr>
          <p:nvPr>
            <p:ph idx="1"/>
          </p:nvPr>
        </p:nvSpPr>
        <p:spPr/>
        <p:txBody>
          <a:bodyPr/>
          <a:lstStyle/>
          <a:p>
            <a:r>
              <a:rPr lang="en-US" dirty="0"/>
              <a:t>Watering and plant growth</a:t>
            </a:r>
          </a:p>
          <a:p>
            <a:r>
              <a:rPr lang="en-US" dirty="0"/>
              <a:t>Amount of money spent per student and student performance (diminishing returns)</a:t>
            </a:r>
          </a:p>
          <a:p>
            <a:r>
              <a:rPr lang="en-US" dirty="0"/>
              <a:t>Income and age often curvilinear relationships</a:t>
            </a:r>
          </a:p>
          <a:p>
            <a:pPr lvl="1"/>
            <a:r>
              <a:rPr lang="en-US" dirty="0"/>
              <a:t>Income – diminishing returns (effect of difference between income of $10k and $11k not the same as difference between $100k and $101k)</a:t>
            </a:r>
          </a:p>
          <a:p>
            <a:pPr lvl="1"/>
            <a:r>
              <a:rPr lang="en-US" dirty="0"/>
              <a:t>Age – cognitive ability, attitude strength</a:t>
            </a:r>
          </a:p>
        </p:txBody>
      </p:sp>
    </p:spTree>
    <p:extLst>
      <p:ext uri="{BB962C8B-B14F-4D97-AF65-F5344CB8AC3E}">
        <p14:creationId xmlns:p14="http://schemas.microsoft.com/office/powerpoint/2010/main" val="3067854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 of correlation or relationship</a:t>
            </a:r>
          </a:p>
        </p:txBody>
      </p:sp>
      <p:sp>
        <p:nvSpPr>
          <p:cNvPr id="3" name="Content Placeholder 2"/>
          <p:cNvSpPr>
            <a:spLocks noGrp="1"/>
          </p:cNvSpPr>
          <p:nvPr>
            <p:ph idx="1"/>
          </p:nvPr>
        </p:nvSpPr>
        <p:spPr/>
        <p:txBody>
          <a:bodyPr/>
          <a:lstStyle/>
          <a:p>
            <a:r>
              <a:rPr lang="en-US" dirty="0"/>
              <a:t>Ranges from -1 to +1</a:t>
            </a:r>
          </a:p>
          <a:p>
            <a:r>
              <a:rPr lang="en-US" dirty="0"/>
              <a:t>A correlation of -1 or +1 between x and y would mean that knowing the value of a case on x would allow you to perfectly predict the case’s value on y</a:t>
            </a:r>
          </a:p>
          <a:p>
            <a:r>
              <a:rPr lang="en-US" dirty="0"/>
              <a:t>Value of 0 means no association</a:t>
            </a:r>
          </a:p>
        </p:txBody>
      </p:sp>
    </p:spTree>
    <p:extLst>
      <p:ext uri="{BB962C8B-B14F-4D97-AF65-F5344CB8AC3E}">
        <p14:creationId xmlns:p14="http://schemas.microsoft.com/office/powerpoint/2010/main" val="4023499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affects the strength of a relationship?</a:t>
            </a:r>
          </a:p>
        </p:txBody>
      </p:sp>
      <p:sp>
        <p:nvSpPr>
          <p:cNvPr id="3" name="Content Placeholder 2"/>
          <p:cNvSpPr>
            <a:spLocks noGrp="1"/>
          </p:cNvSpPr>
          <p:nvPr>
            <p:ph idx="1"/>
          </p:nvPr>
        </p:nvSpPr>
        <p:spPr/>
        <p:txBody>
          <a:bodyPr/>
          <a:lstStyle/>
          <a:p>
            <a:r>
              <a:rPr lang="en-US" dirty="0"/>
              <a:t>The actual strength of the association.</a:t>
            </a:r>
          </a:p>
          <a:p>
            <a:r>
              <a:rPr lang="en-US" dirty="0"/>
              <a:t>The reliability of the measures being used:</a:t>
            </a:r>
          </a:p>
          <a:p>
            <a:pPr lvl="1"/>
            <a:r>
              <a:rPr lang="en-US" dirty="0"/>
              <a:t>Measurement error = True score – Observed score</a:t>
            </a:r>
          </a:p>
          <a:p>
            <a:pPr lvl="2"/>
            <a:r>
              <a:rPr lang="en-US" dirty="0"/>
              <a:t>Systematic error – e.g., social desirability bias</a:t>
            </a:r>
          </a:p>
          <a:p>
            <a:pPr lvl="2"/>
            <a:r>
              <a:rPr lang="en-US" dirty="0"/>
              <a:t>Random error – e.g., random contextual factors</a:t>
            </a:r>
          </a:p>
          <a:p>
            <a:pPr lvl="1"/>
            <a:r>
              <a:rPr lang="en-US" dirty="0"/>
              <a:t>Use of multiple measures</a:t>
            </a:r>
          </a:p>
          <a:p>
            <a:pPr lvl="1"/>
            <a:r>
              <a:rPr lang="en-US" dirty="0"/>
              <a:t>Reliability – </a:t>
            </a:r>
            <a:r>
              <a:rPr lang="en-US" dirty="0" err="1"/>
              <a:t>Chronbach’s</a:t>
            </a:r>
            <a:r>
              <a:rPr lang="en-US" dirty="0"/>
              <a:t> alpha measure of reliability</a:t>
            </a:r>
          </a:p>
          <a:p>
            <a:pPr lvl="2"/>
            <a:r>
              <a:rPr lang="en-US" dirty="0"/>
              <a:t>Number of items</a:t>
            </a:r>
          </a:p>
          <a:p>
            <a:pPr lvl="2"/>
            <a:r>
              <a:rPr lang="en-US" dirty="0"/>
              <a:t>Degree of relatedness across items</a:t>
            </a:r>
          </a:p>
        </p:txBody>
      </p:sp>
    </p:spTree>
    <p:extLst>
      <p:ext uri="{BB962C8B-B14F-4D97-AF65-F5344CB8AC3E}">
        <p14:creationId xmlns:p14="http://schemas.microsoft.com/office/powerpoint/2010/main" val="1621024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4162" y="479425"/>
            <a:ext cx="6230938" cy="5840528"/>
          </a:xfrm>
          <a:prstGeom prst="rect">
            <a:avLst/>
          </a:prstGeom>
        </p:spPr>
      </p:pic>
    </p:spTree>
    <p:extLst>
      <p:ext uri="{BB962C8B-B14F-4D97-AF65-F5344CB8AC3E}">
        <p14:creationId xmlns:p14="http://schemas.microsoft.com/office/powerpoint/2010/main" val="3463078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versus regression:</a:t>
            </a:r>
          </a:p>
        </p:txBody>
      </p:sp>
      <p:sp>
        <p:nvSpPr>
          <p:cNvPr id="3" name="Content Placeholder 2"/>
          <p:cNvSpPr>
            <a:spLocks noGrp="1"/>
          </p:cNvSpPr>
          <p:nvPr>
            <p:ph idx="1"/>
          </p:nvPr>
        </p:nvSpPr>
        <p:spPr>
          <a:xfrm>
            <a:off x="428264" y="1737360"/>
            <a:ext cx="10315938" cy="4572000"/>
          </a:xfrm>
        </p:spPr>
        <p:txBody>
          <a:bodyPr>
            <a:normAutofit/>
          </a:bodyPr>
          <a:lstStyle/>
          <a:p>
            <a:r>
              <a:rPr lang="en-US" dirty="0"/>
              <a:t>Correlation</a:t>
            </a:r>
          </a:p>
          <a:p>
            <a:pPr lvl="1"/>
            <a:r>
              <a:rPr lang="en-US" dirty="0"/>
              <a:t>No assumption about IV and DV</a:t>
            </a:r>
          </a:p>
          <a:p>
            <a:pPr lvl="1"/>
            <a:r>
              <a:rPr lang="en-US" dirty="0"/>
              <a:t>Typically used to describe the relationship between two variables</a:t>
            </a:r>
          </a:p>
          <a:p>
            <a:r>
              <a:rPr lang="en-US" dirty="0"/>
              <a:t>Regression</a:t>
            </a:r>
          </a:p>
          <a:p>
            <a:pPr lvl="1"/>
            <a:r>
              <a:rPr lang="en-US" dirty="0"/>
              <a:t>Identifies one variables as the DV and one (or more variables as IVs or control variables)</a:t>
            </a:r>
          </a:p>
          <a:p>
            <a:pPr lvl="1"/>
            <a:r>
              <a:rPr lang="en-US" dirty="0"/>
              <a:t>Can be used to test the effects of multiple independent variables on a dependent variable.</a:t>
            </a:r>
          </a:p>
          <a:p>
            <a:pPr lvl="1"/>
            <a:r>
              <a:rPr lang="en-US" dirty="0"/>
              <a:t>Parametric – ordinary least squares regression, but many, many variants</a:t>
            </a:r>
          </a:p>
          <a:p>
            <a:pPr lvl="1"/>
            <a:r>
              <a:rPr lang="en-US" dirty="0"/>
              <a:t>Most more advanced analysis techniques are extensions of regression</a:t>
            </a:r>
          </a:p>
          <a:p>
            <a:r>
              <a:rPr lang="en-US" dirty="0"/>
              <a:t>Correlation between two variables = Bivariate regression between same two variables</a:t>
            </a:r>
          </a:p>
          <a:p>
            <a:r>
              <a:rPr lang="en-US" dirty="0"/>
              <a:t>Bivariate regression</a:t>
            </a:r>
          </a:p>
          <a:p>
            <a:pPr lvl="1"/>
            <a:r>
              <a:rPr lang="en-US" dirty="0"/>
              <a:t>produces regression coefficient rather than correlation coefficient</a:t>
            </a:r>
          </a:p>
          <a:p>
            <a:pPr lvl="1"/>
            <a:r>
              <a:rPr lang="en-US" dirty="0"/>
              <a:t>Unstandardized regression coefficient is the amount of change in the dependent variable that corresponds to one unit of change in the independent variable</a:t>
            </a:r>
          </a:p>
        </p:txBody>
      </p:sp>
    </p:spTree>
    <p:extLst>
      <p:ext uri="{BB962C8B-B14F-4D97-AF65-F5344CB8AC3E}">
        <p14:creationId xmlns:p14="http://schemas.microsoft.com/office/powerpoint/2010/main" val="695407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1" y="162740"/>
            <a:ext cx="10332720" cy="1499616"/>
          </a:xfrm>
        </p:spPr>
        <p:txBody>
          <a:bodyPr>
            <a:normAutofit fontScale="90000"/>
          </a:bodyPr>
          <a:lstStyle/>
          <a:p>
            <a:r>
              <a:rPr lang="en-US" dirty="0"/>
              <a:t>Correlation between two continuous variables: can also be captured using bivariate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4128" y="1864804"/>
                <a:ext cx="9720073" cy="4444556"/>
              </a:xfrm>
            </p:spPr>
            <p:txBody>
              <a:bodyPr>
                <a:normAutofit/>
              </a:bodyPr>
              <a:lstStyle/>
              <a:p>
                <a:r>
                  <a:rPr lang="en-US" dirty="0"/>
                  <a:t>Bivariate Regression: </a:t>
                </a:r>
              </a:p>
              <a:p>
                <a:pPr lvl="1"/>
                <a:r>
                  <a:rPr lang="en-US" dirty="0"/>
                  <a:t>Based on finding best fitting line representing the relationship between x and y.</a:t>
                </a:r>
              </a:p>
              <a:p>
                <a:pPr lvl="1"/>
                <a:r>
                  <a:rPr lang="en-US" dirty="0"/>
                  <a:t>Identifies one variable as independent and the other as dependent.</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𝑖</m:t>
                        </m:r>
                      </m:sub>
                    </m:sSub>
                    <m:r>
                      <a:rPr lang="en-US" sz="2400">
                        <a:latin typeface="Cambria Math"/>
                      </a:rPr>
                      <m:t>= </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i="1">
                            <a:latin typeface="Cambria Math"/>
                          </a:rPr>
                          <m:t>0</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i="1">
                            <a:latin typeface="Cambria Math"/>
                          </a:rPr>
                          <m:t>1</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𝑒</m:t>
                        </m:r>
                      </m:e>
                      <m:sub>
                        <m:r>
                          <a:rPr lang="en-US" sz="2400" i="1">
                            <a:latin typeface="Cambria Math"/>
                          </a:rPr>
                          <m:t>𝑖</m:t>
                        </m:r>
                      </m:sub>
                    </m:sSub>
                  </m:oMath>
                </a14:m>
                <a:endParaRPr lang="en-US" sz="2400" dirty="0"/>
              </a:p>
              <a:p>
                <a:pPr marL="0" indent="0">
                  <a:buNone/>
                </a:pP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𝑦</m:t>
                        </m:r>
                      </m:e>
                      <m:sub>
                        <m:r>
                          <a:rPr lang="en-US" sz="2000" i="1">
                            <a:latin typeface="Cambria Math"/>
                          </a:rPr>
                          <m:t>𝑖</m:t>
                        </m:r>
                      </m:sub>
                    </m:sSub>
                  </m:oMath>
                </a14:m>
                <a:r>
                  <a:rPr lang="en-US" dirty="0"/>
                  <a:t> is the value of the dependent variable (y) for observation i.</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0</m:t>
                        </m:r>
                      </m:sub>
                    </m:sSub>
                  </m:oMath>
                </a14:m>
                <a:r>
                  <a:rPr lang="en-US" dirty="0"/>
                  <a:t> is the intercept, the predicted value of y when the x is 0.</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1</m:t>
                        </m:r>
                      </m:sub>
                    </m:sSub>
                  </m:oMath>
                </a14:m>
                <a:r>
                  <a:rPr lang="en-US" dirty="0"/>
                  <a:t> is the regression coefficient – how much we expect y to change as x increases.</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oMath>
                </a14:m>
                <a:r>
                  <a:rPr lang="en-US" dirty="0"/>
                  <a:t> is the value of the independent variable (x) for observation i. </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𝑒</m:t>
                        </m:r>
                      </m:e>
                      <m:sub>
                        <m:r>
                          <a:rPr lang="en-US" sz="2000" i="1">
                            <a:latin typeface="Cambria Math"/>
                          </a:rPr>
                          <m:t>𝑖</m:t>
                        </m:r>
                      </m:sub>
                    </m:sSub>
                  </m:oMath>
                </a14:m>
                <a:r>
                  <a:rPr lang="en-US" dirty="0"/>
                  <a:t> the error of the estimate for observation i (the deviation from the best-fitting line).</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4128" y="1864804"/>
                <a:ext cx="9720073" cy="4444556"/>
              </a:xfrm>
              <a:blipFill>
                <a:blip r:embed="rId2"/>
                <a:stretch>
                  <a:fillRect l="-313" t="-1646"/>
                </a:stretch>
              </a:blipFill>
            </p:spPr>
            <p:txBody>
              <a:bodyPr/>
              <a:lstStyle/>
              <a:p>
                <a:r>
                  <a:rPr lang="en-US">
                    <a:noFill/>
                  </a:rPr>
                  <a:t> </a:t>
                </a:r>
              </a:p>
            </p:txBody>
          </p:sp>
        </mc:Fallback>
      </mc:AlternateContent>
    </p:spTree>
    <p:extLst>
      <p:ext uri="{BB962C8B-B14F-4D97-AF65-F5344CB8AC3E}">
        <p14:creationId xmlns:p14="http://schemas.microsoft.com/office/powerpoint/2010/main" val="1511304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804" y="197464"/>
            <a:ext cx="10332720" cy="1499616"/>
          </a:xfrm>
        </p:spPr>
        <p:txBody>
          <a:bodyPr>
            <a:normAutofit fontScale="90000"/>
          </a:bodyPr>
          <a:lstStyle/>
          <a:p>
            <a:r>
              <a:rPr lang="en-US" dirty="0"/>
              <a:t>Correlation between two continuous variables: can also be captured using bivariate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24128" y="1864804"/>
                <a:ext cx="9720073" cy="4444556"/>
              </a:xfrm>
            </p:spPr>
            <p:txBody>
              <a:bodyPr>
                <a:normAutofit fontScale="85000" lnSpcReduction="20000"/>
              </a:bodyPr>
              <a:lstStyle/>
              <a:p>
                <a:r>
                  <a:rPr lang="en-US" dirty="0"/>
                  <a:t>Information produced by a bivariate regression: </a:t>
                </a:r>
              </a:p>
              <a:p>
                <a:pPr lvl="1"/>
                <a:r>
                  <a:rPr lang="en-US" dirty="0"/>
                  <a:t>Model from output includes R and R Square. </a:t>
                </a:r>
              </a:p>
              <a:p>
                <a:pPr lvl="2"/>
                <a:r>
                  <a:rPr lang="en-US" dirty="0"/>
                  <a:t>R in bivariate regression (with one independent variable) is the same as the Pearson correlation coefficient.</a:t>
                </a:r>
              </a:p>
              <a:p>
                <a:pPr lvl="2"/>
                <a:r>
                  <a:rPr lang="en-US" dirty="0"/>
                  <a:t>R Square is the percent of variance in the dependent variable that is explained by the independent variable. Ranges from 0 to 1.</a:t>
                </a:r>
              </a:p>
              <a:p>
                <a:pPr lvl="1"/>
                <a:r>
                  <a:rPr lang="en-US" dirty="0"/>
                  <a:t>Coefficient information:</a:t>
                </a:r>
              </a:p>
              <a:p>
                <a:pPr lvl="2"/>
                <a:r>
                  <a:rPr lang="en-US" dirty="0"/>
                  <a:t>Constant: represents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oMath>
                </a14:m>
                <a:endParaRPr lang="en-US" dirty="0"/>
              </a:p>
              <a:p>
                <a:pPr lvl="2"/>
                <a:r>
                  <a:rPr lang="en-US" dirty="0"/>
                  <a:t>Unstandardized coefficient: represents the amount of change in the dependent variable that corresponds to one unit of change in the independent variable (size affected by scale; positivity/negativity affected by direction of coding)</a:t>
                </a:r>
              </a:p>
              <a:p>
                <a:pPr lvl="2"/>
                <a:r>
                  <a:rPr lang="en-US" dirty="0"/>
                  <a:t>Standard error: represents strength of relationship and confidence (amount of “noise” in estimate of relationship).</a:t>
                </a:r>
              </a:p>
              <a:p>
                <a:pPr lvl="2"/>
                <a:r>
                  <a:rPr lang="en-US" dirty="0"/>
                  <a:t>t-statistic: roughly equal to unstandardized coefficient divided by standard error</a:t>
                </a:r>
              </a:p>
              <a:p>
                <a:pPr lvl="2"/>
                <a:r>
                  <a:rPr lang="en-US" dirty="0"/>
                  <a:t>p-value: as always p=&lt;.05 is significant (depends on sample size, but given a sufficiently large sample size, t approximate the z-distribution here, which means that t&gt;=1.96 is going to be significant)</a:t>
                </a:r>
              </a:p>
              <a:p>
                <a:pPr lvl="2"/>
                <a:r>
                  <a:rPr lang="en-US" dirty="0"/>
                  <a:t>Reporting coefficient </a:t>
                </a:r>
                <a14:m>
                  <m:oMath xmlns:m="http://schemas.openxmlformats.org/officeDocument/2006/math">
                    <m:r>
                      <a:rPr lang="en-US" i="1">
                        <a:latin typeface="Cambria Math"/>
                        <a:ea typeface="Cambria Math"/>
                      </a:rPr>
                      <m:t>𝛽</m:t>
                    </m:r>
                  </m:oMath>
                </a14:m>
                <a:r>
                  <a:rPr lang="en-US" dirty="0"/>
                  <a:t>=.31, SE=.05, p&lt;.05</a:t>
                </a:r>
              </a:p>
              <a:p>
                <a:endParaRPr lang="en-US" dirty="0"/>
              </a:p>
              <a:p>
                <a:r>
                  <a:rPr lang="en-US" dirty="0" err="1"/>
                  <a:t>Standardardized</a:t>
                </a:r>
                <a:r>
                  <a:rPr lang="en-US" dirty="0"/>
                  <a:t> coefficient: reporting amount of change in the dependent variable for one unit of change in the independent variable, where both variables are expressed in terms of standard deviations</a:t>
                </a:r>
              </a:p>
              <a:p>
                <a:pPr lvl="1"/>
                <a:r>
                  <a:rPr lang="en-US" dirty="0"/>
                  <a:t>What this means that this coefficient represents the relationship if you converted both variables to z-scores (which you can do for normally distributed variables). Remember that the z-score represents a values deviation from the mean of the sample in standard deviation units (so z=1.0 represents a score one standard deviation above the mean).</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24128" y="1864804"/>
                <a:ext cx="9720073" cy="4444556"/>
              </a:xfrm>
              <a:blipFill>
                <a:blip r:embed="rId2"/>
                <a:stretch>
                  <a:fillRect l="-376" t="-2058" r="-376"/>
                </a:stretch>
              </a:blipFill>
            </p:spPr>
            <p:txBody>
              <a:bodyPr/>
              <a:lstStyle/>
              <a:p>
                <a:r>
                  <a:rPr lang="en-US">
                    <a:noFill/>
                  </a:rPr>
                  <a:t> </a:t>
                </a:r>
              </a:p>
            </p:txBody>
          </p:sp>
        </mc:Fallback>
      </mc:AlternateContent>
    </p:spTree>
    <p:extLst>
      <p:ext uri="{BB962C8B-B14F-4D97-AF65-F5344CB8AC3E}">
        <p14:creationId xmlns:p14="http://schemas.microsoft.com/office/powerpoint/2010/main" val="784863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38328"/>
            <a:ext cx="9720072" cy="722376"/>
          </a:xfrm>
        </p:spPr>
        <p:txBody>
          <a:bodyPr>
            <a:normAutofit/>
          </a:bodyPr>
          <a:lstStyle/>
          <a:p>
            <a:r>
              <a:rPr lang="en-US" dirty="0"/>
              <a:t>Dichotomous independent variable:</a:t>
            </a:r>
          </a:p>
        </p:txBody>
      </p:sp>
      <p:sp>
        <p:nvSpPr>
          <p:cNvPr id="3" name="Content Placeholder 2"/>
          <p:cNvSpPr>
            <a:spLocks noGrp="1"/>
          </p:cNvSpPr>
          <p:nvPr>
            <p:ph idx="1"/>
          </p:nvPr>
        </p:nvSpPr>
        <p:spPr>
          <a:xfrm>
            <a:off x="1024128" y="1060704"/>
            <a:ext cx="10607040" cy="5522976"/>
          </a:xfrm>
        </p:spPr>
        <p:txBody>
          <a:bodyPr>
            <a:normAutofit fontScale="92500" lnSpcReduction="20000"/>
          </a:bodyPr>
          <a:lstStyle/>
          <a:p>
            <a:r>
              <a:rPr lang="en-US" dirty="0"/>
              <a:t>Evidence this far has used two continuous variables, but regression </a:t>
            </a:r>
          </a:p>
          <a:p>
            <a:r>
              <a:rPr lang="en-US" dirty="0"/>
              <a:t>E.g., homeowners versus renters</a:t>
            </a:r>
          </a:p>
          <a:p>
            <a:r>
              <a:rPr lang="en-US" dirty="0"/>
              <a:t>Recode dichotomous variable to have values of 0 and 1</a:t>
            </a:r>
          </a:p>
          <a:p>
            <a:pPr lvl="1"/>
            <a:r>
              <a:rPr lang="en-US" dirty="0"/>
              <a:t>Renters = 0</a:t>
            </a:r>
          </a:p>
          <a:p>
            <a:pPr lvl="1"/>
            <a:r>
              <a:rPr lang="en-US" dirty="0"/>
              <a:t>Homeowners = 1</a:t>
            </a:r>
          </a:p>
          <a:p>
            <a:pPr marL="128016" lvl="1" indent="0">
              <a:buNone/>
            </a:pPr>
            <a:endParaRPr lang="en-US" dirty="0"/>
          </a:p>
          <a:p>
            <a:pPr marL="128016" lvl="1" indent="0">
              <a:buNone/>
            </a:pPr>
            <a:r>
              <a:rPr lang="en-US" dirty="0"/>
              <a:t>Dependent variables: Feeling thermometer evaluation of the police coded from 0 to 101.</a:t>
            </a:r>
          </a:p>
          <a:p>
            <a:pPr marL="128016" lvl="1" indent="0">
              <a:buNone/>
            </a:pPr>
            <a:endParaRPr lang="en-US" dirty="0"/>
          </a:p>
          <a:p>
            <a:pPr marL="128016" lvl="1" indent="0">
              <a:buNone/>
            </a:pPr>
            <a:r>
              <a:rPr lang="en-US" dirty="0"/>
              <a:t>Unstandardized constant=76.45</a:t>
            </a:r>
          </a:p>
          <a:p>
            <a:pPr marL="128016" lvl="1" indent="0">
              <a:buNone/>
            </a:pPr>
            <a:r>
              <a:rPr lang="en-US" dirty="0"/>
              <a:t>Unstandardized correlation coefficient=.482</a:t>
            </a:r>
          </a:p>
          <a:p>
            <a:pPr marL="128016" lvl="1" indent="0">
              <a:buNone/>
            </a:pPr>
            <a:endParaRPr lang="en-US" dirty="0"/>
          </a:p>
          <a:p>
            <a:pPr marL="128016" lvl="1" indent="0">
              <a:buNone/>
            </a:pPr>
            <a:r>
              <a:rPr lang="en-US" dirty="0"/>
              <a:t>Constant=the value of the dependent variable for the 0 group (renters)</a:t>
            </a:r>
          </a:p>
          <a:p>
            <a:pPr marL="128016" lvl="1" indent="0">
              <a:buNone/>
            </a:pPr>
            <a:r>
              <a:rPr lang="en-US" dirty="0"/>
              <a:t>Coefficient = the difference in the dependent variable between those who are coded 0 and those who are coded 1; so the FT evaluation of the police was 76.45 for renters and 76.45+.482=76.932</a:t>
            </a:r>
          </a:p>
          <a:p>
            <a:pPr marL="128016" lvl="1" indent="0">
              <a:buNone/>
            </a:pPr>
            <a:endParaRPr lang="en-US" dirty="0"/>
          </a:p>
          <a:p>
            <a:pPr marL="128016" lvl="1" indent="0">
              <a:buNone/>
            </a:pPr>
            <a:r>
              <a:rPr lang="en-US" dirty="0"/>
              <a:t>Coefficient was not significant here, showing that evaluations of the police did not differ between homeowners and renters.</a:t>
            </a:r>
          </a:p>
          <a:p>
            <a:pPr marL="128016" lvl="1" indent="0">
              <a:buNone/>
            </a:pPr>
            <a:endParaRPr lang="en-US" dirty="0"/>
          </a:p>
          <a:p>
            <a:pPr marL="128016" lvl="1" indent="0">
              <a:buNone/>
            </a:pPr>
            <a:r>
              <a:rPr lang="en-US" dirty="0"/>
              <a:t>What two other statistical tests could be used to test whether attitudes toward police differed between homeowners and renters? </a:t>
            </a:r>
          </a:p>
          <a:p>
            <a:pPr marL="128016" lvl="1" indent="0">
              <a:buNone/>
            </a:pPr>
            <a:endParaRPr lang="en-US" dirty="0"/>
          </a:p>
        </p:txBody>
      </p:sp>
    </p:spTree>
    <p:extLst>
      <p:ext uri="{BB962C8B-B14F-4D97-AF65-F5344CB8AC3E}">
        <p14:creationId xmlns:p14="http://schemas.microsoft.com/office/powerpoint/2010/main" val="2414508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if you want to use a categorical variable with more than 2 categories?</a:t>
            </a:r>
          </a:p>
        </p:txBody>
      </p:sp>
      <p:sp>
        <p:nvSpPr>
          <p:cNvPr id="5" name="Content Placeholder 4"/>
          <p:cNvSpPr>
            <a:spLocks noGrp="1"/>
          </p:cNvSpPr>
          <p:nvPr>
            <p:ph idx="1"/>
          </p:nvPr>
        </p:nvSpPr>
        <p:spPr/>
        <p:txBody>
          <a:bodyPr/>
          <a:lstStyle/>
          <a:p>
            <a:r>
              <a:rPr lang="en-US" dirty="0"/>
              <a:t>Variable asking respondents what is the most important change that is needed to make your city a better place.</a:t>
            </a:r>
          </a:p>
        </p:txBody>
      </p:sp>
      <p:pic>
        <p:nvPicPr>
          <p:cNvPr id="4" name="Picture 3"/>
          <p:cNvPicPr>
            <a:picLocks noChangeAspect="1"/>
          </p:cNvPicPr>
          <p:nvPr/>
        </p:nvPicPr>
        <p:blipFill>
          <a:blip r:embed="rId2"/>
          <a:stretch>
            <a:fillRect/>
          </a:stretch>
        </p:blipFill>
        <p:spPr>
          <a:xfrm>
            <a:off x="2454275" y="3010154"/>
            <a:ext cx="5629021" cy="3195121"/>
          </a:xfrm>
          <a:prstGeom prst="rect">
            <a:avLst/>
          </a:prstGeom>
        </p:spPr>
      </p:pic>
    </p:spTree>
    <p:extLst>
      <p:ext uri="{BB962C8B-B14F-4D97-AF65-F5344CB8AC3E}">
        <p14:creationId xmlns:p14="http://schemas.microsoft.com/office/powerpoint/2010/main" val="3351022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Regression:</a:t>
            </a:r>
          </a:p>
        </p:txBody>
      </p:sp>
      <p:sp>
        <p:nvSpPr>
          <p:cNvPr id="4" name="Content Placeholder 3"/>
          <p:cNvSpPr>
            <a:spLocks noGrp="1"/>
          </p:cNvSpPr>
          <p:nvPr>
            <p:ph idx="1"/>
          </p:nvPr>
        </p:nvSpPr>
        <p:spPr/>
        <p:txBody>
          <a:bodyPr/>
          <a:lstStyle/>
          <a:p>
            <a:r>
              <a:rPr lang="en-US" dirty="0"/>
              <a:t>Dependent variable: likelihood of voting in the next election (0-100% probability)</a:t>
            </a:r>
          </a:p>
          <a:p>
            <a:r>
              <a:rPr lang="en-US" dirty="0"/>
              <a:t>Independent variable: what change would make the city a better place = all the dummy variables must be added together to represent this conceptual variable</a:t>
            </a:r>
          </a:p>
          <a:p>
            <a:endParaRPr lang="en-US" dirty="0"/>
          </a:p>
          <a:p>
            <a:r>
              <a:rPr lang="en-US" dirty="0"/>
              <a:t>Research question: Do respondent who identify different types of problems differ in their likelihood of voting in the next election?</a:t>
            </a:r>
          </a:p>
        </p:txBody>
      </p:sp>
    </p:spTree>
    <p:extLst>
      <p:ext uri="{BB962C8B-B14F-4D97-AF65-F5344CB8AC3E}">
        <p14:creationId xmlns:p14="http://schemas.microsoft.com/office/powerpoint/2010/main" val="2751996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F7F7-5968-410E-A27C-4994D9B804EB}"/>
              </a:ext>
            </a:extLst>
          </p:cNvPr>
          <p:cNvSpPr>
            <a:spLocks noGrp="1"/>
          </p:cNvSpPr>
          <p:nvPr>
            <p:ph type="title"/>
          </p:nvPr>
        </p:nvSpPr>
        <p:spPr/>
        <p:txBody>
          <a:bodyPr/>
          <a:lstStyle/>
          <a:p>
            <a:r>
              <a:rPr lang="en-US" dirty="0"/>
              <a:t>Framing</a:t>
            </a:r>
          </a:p>
        </p:txBody>
      </p:sp>
      <p:sp>
        <p:nvSpPr>
          <p:cNvPr id="3" name="Content Placeholder 2">
            <a:extLst>
              <a:ext uri="{FF2B5EF4-FFF2-40B4-BE49-F238E27FC236}">
                <a16:creationId xmlns:a16="http://schemas.microsoft.com/office/drawing/2014/main" id="{921B0450-5999-48A6-B99E-618192C7183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35334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87A0-A5CF-48EE-80D8-5DE2318DDD2F}"/>
              </a:ext>
            </a:extLst>
          </p:cNvPr>
          <p:cNvSpPr>
            <a:spLocks noGrp="1"/>
          </p:cNvSpPr>
          <p:nvPr>
            <p:ph type="title"/>
          </p:nvPr>
        </p:nvSpPr>
        <p:spPr/>
        <p:txBody>
          <a:bodyPr/>
          <a:lstStyle/>
          <a:p>
            <a:r>
              <a:rPr lang="en-US" dirty="0"/>
              <a:t>Using Multiple Measures</a:t>
            </a:r>
          </a:p>
        </p:txBody>
      </p:sp>
      <p:sp>
        <p:nvSpPr>
          <p:cNvPr id="3" name="Content Placeholder 2">
            <a:extLst>
              <a:ext uri="{FF2B5EF4-FFF2-40B4-BE49-F238E27FC236}">
                <a16:creationId xmlns:a16="http://schemas.microsoft.com/office/drawing/2014/main" id="{C0324025-CC8B-4464-939A-D4C785EDB625}"/>
              </a:ext>
            </a:extLst>
          </p:cNvPr>
          <p:cNvSpPr>
            <a:spLocks noGrp="1"/>
          </p:cNvSpPr>
          <p:nvPr>
            <p:ph idx="1"/>
          </p:nvPr>
        </p:nvSpPr>
        <p:spPr>
          <a:xfrm>
            <a:off x="492981" y="2154803"/>
            <a:ext cx="11473732" cy="3625796"/>
          </a:xfrm>
        </p:spPr>
        <p:txBody>
          <a:bodyPr>
            <a:normAutofit/>
          </a:bodyPr>
          <a:lstStyle/>
          <a:p>
            <a:pPr lvl="1"/>
            <a:r>
              <a:rPr lang="en-US" sz="3600" dirty="0"/>
              <a:t>Can increase the reliability and validity of measures</a:t>
            </a:r>
          </a:p>
          <a:p>
            <a:pPr lvl="1"/>
            <a:r>
              <a:rPr lang="en-US" sz="3600" dirty="0"/>
              <a:t>Multiple ways that measures can be combined</a:t>
            </a:r>
          </a:p>
          <a:p>
            <a:pPr lvl="2"/>
            <a:r>
              <a:rPr lang="en-US" sz="2800" dirty="0"/>
              <a:t>Often multiple items in a scale (e.g., self-esteem; extroversion)</a:t>
            </a:r>
          </a:p>
          <a:p>
            <a:pPr lvl="2"/>
            <a:r>
              <a:rPr lang="en-US" sz="2800" dirty="0"/>
              <a:t>Most commonly averaged into an index</a:t>
            </a:r>
          </a:p>
          <a:p>
            <a:pPr marL="384048" lvl="2" indent="0">
              <a:buNone/>
            </a:pPr>
            <a:endParaRPr lang="en-US" sz="2800" dirty="0"/>
          </a:p>
          <a:p>
            <a:pPr lvl="1"/>
            <a:r>
              <a:rPr lang="en-US" sz="3600" dirty="0"/>
              <a:t>Preliminary step </a:t>
            </a:r>
            <a:r>
              <a:rPr lang="en-US" sz="3600" dirty="0">
                <a:sym typeface="Wingdings" panose="05000000000000000000" pitchFamily="2" charset="2"/>
              </a:rPr>
              <a:t> assess scale reliability</a:t>
            </a:r>
          </a:p>
          <a:p>
            <a:pPr lvl="2"/>
            <a:r>
              <a:rPr lang="en-US" sz="2800" dirty="0">
                <a:sym typeface="Wingdings" panose="05000000000000000000" pitchFamily="2" charset="2"/>
              </a:rPr>
              <a:t>Do the multiple items really assess the same underlying construct or idea?</a:t>
            </a:r>
            <a:endParaRPr lang="en-US" sz="2800" dirty="0"/>
          </a:p>
          <a:p>
            <a:endParaRPr lang="en-US" dirty="0"/>
          </a:p>
        </p:txBody>
      </p:sp>
    </p:spTree>
    <p:extLst>
      <p:ext uri="{BB962C8B-B14F-4D97-AF65-F5344CB8AC3E}">
        <p14:creationId xmlns:p14="http://schemas.microsoft.com/office/powerpoint/2010/main" val="820339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3601-12D6-4FF2-AF7B-AE47E9F5A354}"/>
              </a:ext>
            </a:extLst>
          </p:cNvPr>
          <p:cNvSpPr>
            <a:spLocks noGrp="1"/>
          </p:cNvSpPr>
          <p:nvPr>
            <p:ph type="title"/>
          </p:nvPr>
        </p:nvSpPr>
        <p:spPr/>
        <p:txBody>
          <a:bodyPr/>
          <a:lstStyle/>
          <a:p>
            <a:r>
              <a:rPr lang="en-US" dirty="0"/>
              <a:t>Index vs. Scale</a:t>
            </a:r>
          </a:p>
        </p:txBody>
      </p:sp>
      <p:sp>
        <p:nvSpPr>
          <p:cNvPr id="3" name="Content Placeholder 2">
            <a:extLst>
              <a:ext uri="{FF2B5EF4-FFF2-40B4-BE49-F238E27FC236}">
                <a16:creationId xmlns:a16="http://schemas.microsoft.com/office/drawing/2014/main" id="{2DA8EE6E-8DFA-4D05-ACA8-27D523093EE1}"/>
              </a:ext>
            </a:extLst>
          </p:cNvPr>
          <p:cNvSpPr>
            <a:spLocks noGrp="1"/>
          </p:cNvSpPr>
          <p:nvPr>
            <p:ph idx="1"/>
          </p:nvPr>
        </p:nvSpPr>
        <p:spPr>
          <a:xfrm>
            <a:off x="210514" y="1737360"/>
            <a:ext cx="11770972" cy="4725663"/>
          </a:xfrm>
        </p:spPr>
        <p:txBody>
          <a:bodyPr>
            <a:normAutofit lnSpcReduction="10000"/>
          </a:bodyPr>
          <a:lstStyle/>
          <a:p>
            <a:pPr marL="0" indent="0">
              <a:buNone/>
            </a:pPr>
            <a:r>
              <a:rPr lang="en-US" sz="2800" dirty="0"/>
              <a:t>Scale:</a:t>
            </a:r>
          </a:p>
          <a:p>
            <a:pPr lvl="1"/>
            <a:r>
              <a:rPr lang="en-US" sz="2400" dirty="0"/>
              <a:t>Likert scale is the most common </a:t>
            </a:r>
          </a:p>
          <a:p>
            <a:pPr lvl="1"/>
            <a:r>
              <a:rPr lang="en-US" sz="2000" dirty="0"/>
              <a:t>Ex.) Strongly Disagree/Disagree/Neither Disagree or Agree/Agree/Strongly Agree</a:t>
            </a:r>
            <a:endParaRPr lang="en-US" sz="2400" dirty="0"/>
          </a:p>
          <a:p>
            <a:r>
              <a:rPr lang="en-US" sz="2600" dirty="0"/>
              <a:t>Index:</a:t>
            </a:r>
          </a:p>
          <a:p>
            <a:pPr lvl="1"/>
            <a:r>
              <a:rPr lang="en-US" sz="2400" dirty="0"/>
              <a:t>Multiple variables that reflect the same concept, combined into one variable</a:t>
            </a:r>
          </a:p>
          <a:p>
            <a:r>
              <a:rPr lang="en-US" sz="3000" dirty="0"/>
              <a:t>Creating an Index:</a:t>
            </a:r>
          </a:p>
          <a:p>
            <a:pPr lvl="1"/>
            <a:r>
              <a:rPr lang="en-US" sz="2400" dirty="0"/>
              <a:t>Make sure variables run in same direction, ideally low values mean lower levels of something</a:t>
            </a:r>
          </a:p>
          <a:p>
            <a:pPr lvl="1"/>
            <a:r>
              <a:rPr lang="en-US" sz="2400" dirty="0"/>
              <a:t>Add variables together.  </a:t>
            </a:r>
          </a:p>
          <a:p>
            <a:pPr lvl="2"/>
            <a:r>
              <a:rPr lang="en-US" sz="2400" dirty="0"/>
              <a:t>Ex.) 5 variables that each have five values create an index that can have a range from:</a:t>
            </a:r>
          </a:p>
          <a:p>
            <a:pPr lvl="3"/>
            <a:r>
              <a:rPr lang="en-US" sz="2400" dirty="0"/>
              <a:t>5 to 25 		OR     1 to 5 		OR      0 to 1 </a:t>
            </a:r>
            <a:endParaRPr lang="en-US" sz="2800" dirty="0"/>
          </a:p>
          <a:p>
            <a:endParaRPr lang="en-US" dirty="0"/>
          </a:p>
        </p:txBody>
      </p:sp>
    </p:spTree>
    <p:extLst>
      <p:ext uri="{BB962C8B-B14F-4D97-AF65-F5344CB8AC3E}">
        <p14:creationId xmlns:p14="http://schemas.microsoft.com/office/powerpoint/2010/main" val="3115960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2430-E086-4A95-9C02-8465CA064A76}"/>
              </a:ext>
            </a:extLst>
          </p:cNvPr>
          <p:cNvSpPr>
            <a:spLocks noGrp="1"/>
          </p:cNvSpPr>
          <p:nvPr>
            <p:ph type="title"/>
          </p:nvPr>
        </p:nvSpPr>
        <p:spPr/>
        <p:txBody>
          <a:bodyPr/>
          <a:lstStyle/>
          <a:p>
            <a:r>
              <a:rPr lang="en-US" dirty="0"/>
              <a:t>Validity &amp; Reliability</a:t>
            </a:r>
          </a:p>
        </p:txBody>
      </p:sp>
      <p:sp>
        <p:nvSpPr>
          <p:cNvPr id="3" name="Content Placeholder 2">
            <a:extLst>
              <a:ext uri="{FF2B5EF4-FFF2-40B4-BE49-F238E27FC236}">
                <a16:creationId xmlns:a16="http://schemas.microsoft.com/office/drawing/2014/main" id="{498464A2-5C18-44EA-AE44-B9BC53C7B473}"/>
              </a:ext>
            </a:extLst>
          </p:cNvPr>
          <p:cNvSpPr>
            <a:spLocks noGrp="1"/>
          </p:cNvSpPr>
          <p:nvPr>
            <p:ph idx="1"/>
          </p:nvPr>
        </p:nvSpPr>
        <p:spPr>
          <a:xfrm>
            <a:off x="1097280" y="1845733"/>
            <a:ext cx="10058400" cy="4725663"/>
          </a:xfrm>
        </p:spPr>
        <p:txBody>
          <a:bodyPr>
            <a:normAutofit/>
          </a:bodyPr>
          <a:lstStyle/>
          <a:p>
            <a:r>
              <a:rPr lang="en-US" sz="3200" dirty="0"/>
              <a:t>Construct Validity</a:t>
            </a:r>
          </a:p>
          <a:p>
            <a:pPr lvl="1"/>
            <a:r>
              <a:rPr lang="en-US" sz="2800" dirty="0"/>
              <a:t>Should these items be combined? </a:t>
            </a:r>
          </a:p>
          <a:p>
            <a:pPr lvl="1"/>
            <a:r>
              <a:rPr lang="en-US" sz="2800" dirty="0"/>
              <a:t>Is there theory or previous research saying the items measure an underlying construct?</a:t>
            </a:r>
          </a:p>
          <a:p>
            <a:pPr marL="579755" lvl="3" indent="-188913"/>
            <a:r>
              <a:rPr lang="en-US" sz="2800" dirty="0"/>
              <a:t>Racial resentment example index in future slides</a:t>
            </a:r>
            <a:endParaRPr lang="en-US" sz="3200" dirty="0"/>
          </a:p>
          <a:p>
            <a:r>
              <a:rPr lang="en-US" sz="3200" dirty="0"/>
              <a:t>Measurement Reliability</a:t>
            </a:r>
          </a:p>
          <a:p>
            <a:pPr lvl="1"/>
            <a:r>
              <a:rPr lang="en-US" sz="2800" dirty="0"/>
              <a:t>Alpha coefficient for reliability!</a:t>
            </a:r>
          </a:p>
          <a:p>
            <a:pPr lvl="1"/>
            <a:r>
              <a:rPr lang="en-US" sz="2800" dirty="0"/>
              <a:t>How much do the items “agree” with each other?</a:t>
            </a:r>
          </a:p>
          <a:p>
            <a:endParaRPr lang="en-US" sz="3200" dirty="0"/>
          </a:p>
        </p:txBody>
      </p:sp>
    </p:spTree>
    <p:extLst>
      <p:ext uri="{BB962C8B-B14F-4D97-AF65-F5344CB8AC3E}">
        <p14:creationId xmlns:p14="http://schemas.microsoft.com/office/powerpoint/2010/main" val="3035742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DE61B-7CD5-4BC2-B92D-C60389BBBA44}"/>
              </a:ext>
            </a:extLst>
          </p:cNvPr>
          <p:cNvSpPr>
            <a:spLocks noGrp="1"/>
          </p:cNvSpPr>
          <p:nvPr>
            <p:ph type="title"/>
          </p:nvPr>
        </p:nvSpPr>
        <p:spPr/>
        <p:txBody>
          <a:bodyPr/>
          <a:lstStyle/>
          <a:p>
            <a:r>
              <a:rPr lang="en-US" dirty="0"/>
              <a:t>Dispersion and Deviation</a:t>
            </a:r>
          </a:p>
        </p:txBody>
      </p:sp>
      <p:sp>
        <p:nvSpPr>
          <p:cNvPr id="3" name="Content Placeholder 2">
            <a:extLst>
              <a:ext uri="{FF2B5EF4-FFF2-40B4-BE49-F238E27FC236}">
                <a16:creationId xmlns:a16="http://schemas.microsoft.com/office/drawing/2014/main" id="{DD37FC9C-D674-4B66-B3F7-71C895FCC7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99056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distribution Explained | CFA Level 1 - AnalystPrep">
            <a:extLst>
              <a:ext uri="{FF2B5EF4-FFF2-40B4-BE49-F238E27FC236}">
                <a16:creationId xmlns:a16="http://schemas.microsoft.com/office/drawing/2014/main" id="{4902CF3C-2AE1-4A3C-A37A-5A4A1D75E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 y="136949"/>
            <a:ext cx="10058400" cy="47567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2EAF04-6643-465B-9EF8-4902DB11A8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B2AAB-1D2C-4D18-80CD-CF4A7B256E19}"/>
              </a:ext>
            </a:extLst>
          </p:cNvPr>
          <p:cNvSpPr>
            <a:spLocks noGrp="1"/>
          </p:cNvSpPr>
          <p:nvPr>
            <p:ph idx="1"/>
          </p:nvPr>
        </p:nvSpPr>
        <p:spPr>
          <a:xfrm>
            <a:off x="778933" y="4648200"/>
            <a:ext cx="11091333" cy="2006599"/>
          </a:xfrm>
        </p:spPr>
        <p:txBody>
          <a:bodyPr>
            <a:normAutofit/>
          </a:bodyPr>
          <a:lstStyle/>
          <a:p>
            <a:r>
              <a:rPr lang="en-US" sz="2400" dirty="0"/>
              <a:t> The larger the sample size, the more “normal” the t distribution becomes </a:t>
            </a:r>
          </a:p>
          <a:p>
            <a:r>
              <a:rPr lang="en-US" sz="2400" dirty="0"/>
              <a:t>      =&gt; the areas in the tails shrinks</a:t>
            </a:r>
          </a:p>
          <a:p>
            <a:r>
              <a:rPr lang="en-US" sz="2400" dirty="0"/>
              <a:t>Smaller tail =&gt; less of the distribution falls outside of the confidence interval at set confidence levels.</a:t>
            </a:r>
          </a:p>
        </p:txBody>
      </p:sp>
      <p:pic>
        <p:nvPicPr>
          <p:cNvPr id="4" name="Picture 6" descr="Independent Samples T Test (Unpaired Samples): Definition, Running -  Statistics How To">
            <a:extLst>
              <a:ext uri="{FF2B5EF4-FFF2-40B4-BE49-F238E27FC236}">
                <a16:creationId xmlns:a16="http://schemas.microsoft.com/office/drawing/2014/main" id="{2662A893-80F5-4E91-9DE4-504FB2029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87525"/>
            <a:ext cx="576262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896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A92B37-53F9-4F4C-A64B-A7D53386C697}"/>
              </a:ext>
            </a:extLst>
          </p:cNvPr>
          <p:cNvSpPr>
            <a:spLocks noGrp="1"/>
          </p:cNvSpPr>
          <p:nvPr>
            <p:ph idx="1"/>
          </p:nvPr>
        </p:nvSpPr>
        <p:spPr>
          <a:xfrm>
            <a:off x="567267" y="59267"/>
            <a:ext cx="11159066" cy="2785534"/>
          </a:xfrm>
          <a:solidFill>
            <a:schemeClr val="bg1"/>
          </a:solidFill>
        </p:spPr>
        <p:txBody>
          <a:bodyPr>
            <a:normAutofit/>
          </a:bodyPr>
          <a:lstStyle/>
          <a:p>
            <a:pPr marL="0" indent="0">
              <a:buNone/>
            </a:pPr>
            <a:r>
              <a:rPr lang="en-US" sz="2400" dirty="0"/>
              <a:t>Larger sample size </a:t>
            </a:r>
          </a:p>
          <a:p>
            <a:pPr>
              <a:buFont typeface="Symbol" panose="05050102010706020507" pitchFamily="18" charset="2"/>
              <a:buChar char="Þ"/>
            </a:pPr>
            <a:r>
              <a:rPr lang="en-US" sz="2400" dirty="0"/>
              <a:t> More degrees of freedom </a:t>
            </a:r>
          </a:p>
          <a:p>
            <a:pPr>
              <a:buFont typeface="Symbol" panose="05050102010706020507" pitchFamily="18" charset="2"/>
              <a:buChar char="Þ"/>
            </a:pPr>
            <a:r>
              <a:rPr lang="en-US" sz="2400" dirty="0"/>
              <a:t> More normally distributed (the curve becomes taller and skinnier)</a:t>
            </a:r>
          </a:p>
          <a:p>
            <a:pPr>
              <a:buFont typeface="Symbol" panose="05050102010706020507" pitchFamily="18" charset="2"/>
              <a:buChar char="Þ"/>
            </a:pPr>
            <a:r>
              <a:rPr lang="en-US" sz="2400" dirty="0"/>
              <a:t> Ultimately can become more confident that your results didn’t happen by chance</a:t>
            </a:r>
          </a:p>
        </p:txBody>
      </p:sp>
      <p:pic>
        <p:nvPicPr>
          <p:cNvPr id="7" name="Content Placeholder 4" descr="t Test exp+tab">
            <a:extLst>
              <a:ext uri="{FF2B5EF4-FFF2-40B4-BE49-F238E27FC236}">
                <a16:creationId xmlns:a16="http://schemas.microsoft.com/office/drawing/2014/main" id="{1D98954F-618D-46A6-8FAC-F7CE33EDD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67" y="2618116"/>
            <a:ext cx="5335963" cy="38983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PT - t distribution with 20 degrees of freedom PowerPoint Presentation -  ID:2862804">
            <a:extLst>
              <a:ext uri="{FF2B5EF4-FFF2-40B4-BE49-F238E27FC236}">
                <a16:creationId xmlns:a16="http://schemas.microsoft.com/office/drawing/2014/main" id="{B2673E93-422F-4D42-83D6-6B3E28CE2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84053"/>
            <a:ext cx="5772303" cy="432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109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7" y="285750"/>
            <a:ext cx="10638066" cy="6162403"/>
          </a:xfrm>
        </p:spPr>
        <p:txBody>
          <a:bodyPr>
            <a:normAutofit fontScale="92500" lnSpcReduction="10000"/>
          </a:bodyPr>
          <a:lstStyle/>
          <a:p>
            <a:r>
              <a:rPr lang="en-US" sz="3000" b="1" dirty="0"/>
              <a:t>Example</a:t>
            </a:r>
            <a:r>
              <a:rPr lang="en-US" sz="3000" dirty="0"/>
              <a:t>: City residents have been asked to report the number of community organizations of which they are members (e.g., churches, PTAs, civic organizations, etc.). Below is are the values observed for a sample of 20 cases for this variable.</a:t>
            </a:r>
          </a:p>
          <a:p>
            <a:r>
              <a:rPr lang="en-US" sz="3500" dirty="0">
                <a:solidFill>
                  <a:srgbClr val="0070C0"/>
                </a:solidFill>
              </a:rPr>
              <a:t>1, 2, 2, 3, 3, 3, 4, 4, 4, 5, 5, 5, 5, 6, 6, 6, 7, 7, 8, 8</a:t>
            </a:r>
          </a:p>
          <a:p>
            <a:pPr marL="0" indent="0">
              <a:buNone/>
            </a:pPr>
            <a:r>
              <a:rPr lang="en-US" sz="2200" b="1" dirty="0"/>
              <a:t>Calculate the following:</a:t>
            </a:r>
          </a:p>
          <a:p>
            <a:pPr marL="0" lvl="0" indent="0">
              <a:spcBef>
                <a:spcPts val="0"/>
              </a:spcBef>
              <a:spcAft>
                <a:spcPts val="0"/>
              </a:spcAft>
              <a:buNone/>
            </a:pPr>
            <a:r>
              <a:rPr lang="en-US" sz="3500" dirty="0"/>
              <a:t> N (sample size)</a:t>
            </a:r>
          </a:p>
          <a:p>
            <a:pPr lvl="0">
              <a:spcBef>
                <a:spcPts val="0"/>
              </a:spcBef>
              <a:spcAft>
                <a:spcPts val="0"/>
              </a:spcAft>
            </a:pPr>
            <a:r>
              <a:rPr lang="en-US" sz="3500" dirty="0"/>
              <a:t>Mode</a:t>
            </a:r>
          </a:p>
          <a:p>
            <a:pPr lvl="0">
              <a:spcBef>
                <a:spcPts val="0"/>
              </a:spcBef>
              <a:spcAft>
                <a:spcPts val="0"/>
              </a:spcAft>
            </a:pPr>
            <a:r>
              <a:rPr lang="en-US" sz="3500" dirty="0"/>
              <a:t>Median</a:t>
            </a:r>
          </a:p>
          <a:p>
            <a:pPr lvl="0">
              <a:spcBef>
                <a:spcPts val="0"/>
              </a:spcBef>
              <a:spcAft>
                <a:spcPts val="0"/>
              </a:spcAft>
            </a:pPr>
            <a:r>
              <a:rPr lang="en-US" sz="3500" dirty="0"/>
              <a:t>Mean</a:t>
            </a:r>
          </a:p>
          <a:p>
            <a:pPr lvl="0">
              <a:spcBef>
                <a:spcPts val="0"/>
              </a:spcBef>
              <a:spcAft>
                <a:spcPts val="0"/>
              </a:spcAft>
            </a:pPr>
            <a:r>
              <a:rPr lang="en-US" sz="3500" dirty="0"/>
              <a:t>Sample standard deviation</a:t>
            </a:r>
          </a:p>
          <a:p>
            <a:pPr lvl="0">
              <a:spcBef>
                <a:spcPts val="0"/>
              </a:spcBef>
              <a:spcAft>
                <a:spcPts val="0"/>
              </a:spcAft>
            </a:pPr>
            <a:r>
              <a:rPr lang="en-US" sz="3500" dirty="0"/>
              <a:t>Range</a:t>
            </a:r>
          </a:p>
          <a:p>
            <a:pPr lvl="0">
              <a:spcBef>
                <a:spcPts val="0"/>
              </a:spcBef>
              <a:spcAft>
                <a:spcPts val="0"/>
              </a:spcAft>
            </a:pPr>
            <a:r>
              <a:rPr lang="en-US" sz="3500" dirty="0"/>
              <a:t>Minimum and maximum</a:t>
            </a:r>
          </a:p>
          <a:p>
            <a:pPr lvl="0">
              <a:spcBef>
                <a:spcPts val="0"/>
              </a:spcBef>
              <a:spcAft>
                <a:spcPts val="0"/>
              </a:spcAft>
            </a:pPr>
            <a:r>
              <a:rPr lang="en-US" sz="3500" dirty="0"/>
              <a:t>Standard error of the mean</a:t>
            </a:r>
          </a:p>
          <a:p>
            <a:pPr lvl="0">
              <a:spcBef>
                <a:spcPts val="0"/>
              </a:spcBef>
              <a:spcAft>
                <a:spcPts val="0"/>
              </a:spcAft>
            </a:pPr>
            <a:r>
              <a:rPr lang="en-US" sz="3500" dirty="0"/>
              <a:t>Draw a histogram of the distribution</a:t>
            </a:r>
          </a:p>
          <a:p>
            <a:endParaRPr lang="en-US" dirty="0"/>
          </a:p>
        </p:txBody>
      </p:sp>
      <p:grpSp>
        <p:nvGrpSpPr>
          <p:cNvPr id="5" name="Group 4">
            <a:extLst>
              <a:ext uri="{FF2B5EF4-FFF2-40B4-BE49-F238E27FC236}">
                <a16:creationId xmlns:a16="http://schemas.microsoft.com/office/drawing/2014/main" id="{38A4C036-A866-4744-92E6-1FABC6603513}"/>
              </a:ext>
            </a:extLst>
          </p:cNvPr>
          <p:cNvGrpSpPr/>
          <p:nvPr/>
        </p:nvGrpSpPr>
        <p:grpSpPr>
          <a:xfrm>
            <a:off x="4547491" y="2349076"/>
            <a:ext cx="5628425" cy="3374391"/>
            <a:chOff x="4547491" y="2349076"/>
            <a:chExt cx="5628425" cy="3374391"/>
          </a:xfrm>
        </p:grpSpPr>
        <p:pic>
          <p:nvPicPr>
            <p:cNvPr id="12" name="Picture 11" descr="http://www.mathsisfun.com/data/images/standard-deviation-sample.gif"/>
            <p:cNvPicPr/>
            <p:nvPr/>
          </p:nvPicPr>
          <p:blipFill>
            <a:blip r:embed="rId2">
              <a:extLst>
                <a:ext uri="{28A0092B-C50C-407E-A947-70E740481C1C}">
                  <a14:useLocalDpi xmlns:a14="http://schemas.microsoft.com/office/drawing/2010/main" val="0"/>
                </a:ext>
              </a:extLst>
            </a:blip>
            <a:srcRect/>
            <a:stretch>
              <a:fillRect/>
            </a:stretch>
          </p:blipFill>
          <p:spPr bwMode="auto">
            <a:xfrm>
              <a:off x="6139433" y="2349076"/>
              <a:ext cx="4036483" cy="1626447"/>
            </a:xfrm>
            <a:prstGeom prst="rect">
              <a:avLst/>
            </a:prstGeom>
            <a:noFill/>
          </p:spPr>
        </p:pic>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6472343" y="4308263"/>
              <a:ext cx="2383789" cy="1415204"/>
            </a:xfrm>
            <a:prstGeom prst="rect">
              <a:avLst/>
            </a:prstGeom>
            <a:noFill/>
            <a:ln>
              <a:noFill/>
            </a:ln>
          </p:spPr>
        </p:pic>
        <p:cxnSp>
          <p:nvCxnSpPr>
            <p:cNvPr id="9" name="Straight Arrow Connector 8"/>
            <p:cNvCxnSpPr>
              <a:cxnSpLocks/>
            </p:cNvCxnSpPr>
            <p:nvPr/>
          </p:nvCxnSpPr>
          <p:spPr>
            <a:xfrm flipV="1">
              <a:off x="5187426" y="3480224"/>
              <a:ext cx="1628663" cy="83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flipV="1">
              <a:off x="4547491" y="4992769"/>
              <a:ext cx="1924852" cy="305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58412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7814" y="886279"/>
            <a:ext cx="10156372" cy="5610860"/>
          </a:xfrm>
        </p:spPr>
        <p:txBody>
          <a:bodyPr>
            <a:normAutofit/>
          </a:bodyPr>
          <a:lstStyle/>
          <a:p>
            <a:r>
              <a:rPr lang="en-US" sz="4000" dirty="0">
                <a:solidFill>
                  <a:srgbClr val="0070C0"/>
                </a:solidFill>
              </a:rPr>
              <a:t>1, 2, 2, 3, 3, 3, 4, 4, 4, 5, 5, 5, 5, 6, 6, 6, 7, 7, 8, 8</a:t>
            </a:r>
          </a:p>
          <a:p>
            <a:pPr lvl="0"/>
            <a:endParaRPr lang="en-US" dirty="0"/>
          </a:p>
          <a:p>
            <a:pPr lvl="0"/>
            <a:r>
              <a:rPr lang="en-US" sz="2800" dirty="0"/>
              <a:t>N (sample size): Number of observations </a:t>
            </a:r>
            <a:r>
              <a:rPr lang="en-US" sz="2800" dirty="0">
                <a:sym typeface="Wingdings" panose="05000000000000000000" pitchFamily="2" charset="2"/>
              </a:rPr>
              <a:t> </a:t>
            </a:r>
            <a:r>
              <a:rPr lang="en-US" sz="2800" b="1" dirty="0"/>
              <a:t>N=20</a:t>
            </a:r>
            <a:endParaRPr lang="en-US" sz="2800" dirty="0"/>
          </a:p>
          <a:p>
            <a:r>
              <a:rPr lang="en-US" sz="2800" b="1" dirty="0"/>
              <a:t>Mode: Most frequent value </a:t>
            </a:r>
            <a:r>
              <a:rPr lang="en-US" sz="2800" b="1" dirty="0">
                <a:sym typeface="Wingdings" panose="05000000000000000000" pitchFamily="2" charset="2"/>
              </a:rPr>
              <a:t> </a:t>
            </a:r>
            <a:r>
              <a:rPr lang="en-US" sz="2800" dirty="0"/>
              <a:t>Mode =5 </a:t>
            </a:r>
          </a:p>
          <a:p>
            <a:r>
              <a:rPr lang="en-US" sz="2800" dirty="0"/>
              <a:t>Median: </a:t>
            </a:r>
            <a:r>
              <a:rPr lang="en-US" sz="2800" b="1" dirty="0"/>
              <a:t>Middle value </a:t>
            </a:r>
            <a:r>
              <a:rPr lang="en-US" sz="2800" b="1" dirty="0">
                <a:sym typeface="Wingdings" panose="05000000000000000000" pitchFamily="2" charset="2"/>
              </a:rPr>
              <a:t> Median = 5</a:t>
            </a:r>
            <a:endParaRPr lang="en-US" sz="2800" dirty="0"/>
          </a:p>
          <a:p>
            <a:r>
              <a:rPr lang="en-US" sz="2800" b="1" dirty="0"/>
              <a:t>1, 2, 2, 3, 3, 3, 4, 4, 4, 5,			 5, 5, 5, 6, 6, 6, 7, 7, 8, 8</a:t>
            </a:r>
            <a:endParaRPr lang="en-US" sz="2800" dirty="0"/>
          </a:p>
          <a:p>
            <a:pPr lvl="0"/>
            <a:endParaRPr lang="en-US" sz="2800" dirty="0"/>
          </a:p>
          <a:p>
            <a:pPr lvl="0"/>
            <a:r>
              <a:rPr lang="en-US" sz="2800" dirty="0"/>
              <a:t>Mean = Average </a:t>
            </a:r>
            <a:r>
              <a:rPr lang="en-US" sz="2800" dirty="0">
                <a:sym typeface="Wingdings" panose="05000000000000000000" pitchFamily="2" charset="2"/>
              </a:rPr>
              <a:t></a:t>
            </a:r>
            <a:endParaRPr lang="en-US" sz="2800" dirty="0"/>
          </a:p>
          <a:p>
            <a:r>
              <a:rPr lang="en-US" sz="2800" b="1" dirty="0"/>
              <a:t>(1+2+2+3+3+3+4+4+4+5+5+5+5+6+6+6+7+7+8+8)=94/20=4.7</a:t>
            </a:r>
            <a:endParaRPr lang="en-US" sz="2800" dirty="0"/>
          </a:p>
        </p:txBody>
      </p:sp>
    </p:spTree>
    <p:extLst>
      <p:ext uri="{BB962C8B-B14F-4D97-AF65-F5344CB8AC3E}">
        <p14:creationId xmlns:p14="http://schemas.microsoft.com/office/powerpoint/2010/main" val="4084738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506" y="192504"/>
            <a:ext cx="10551696" cy="6269255"/>
          </a:xfrm>
        </p:spPr>
        <p:txBody>
          <a:bodyPr>
            <a:normAutofit fontScale="92500" lnSpcReduction="20000"/>
          </a:bodyPr>
          <a:lstStyle/>
          <a:p>
            <a:pPr lvl="0">
              <a:lnSpc>
                <a:spcPct val="120000"/>
              </a:lnSpc>
              <a:spcBef>
                <a:spcPts val="0"/>
              </a:spcBef>
              <a:spcAft>
                <a:spcPts val="0"/>
              </a:spcAft>
            </a:pPr>
            <a:r>
              <a:rPr lang="en-US" sz="2600" dirty="0"/>
              <a:t>Sample standard deviation</a:t>
            </a:r>
          </a:p>
          <a:p>
            <a:pPr>
              <a:lnSpc>
                <a:spcPct val="120000"/>
              </a:lnSpc>
              <a:spcBef>
                <a:spcPts val="0"/>
              </a:spcBef>
              <a:spcAft>
                <a:spcPts val="0"/>
              </a:spcAft>
            </a:pPr>
            <a:r>
              <a:rPr lang="en-US" sz="1600" b="1" dirty="0"/>
              <a:t>(1-4.7)</a:t>
            </a:r>
            <a:r>
              <a:rPr lang="en-US" sz="1600" b="1" baseline="30000" dirty="0"/>
              <a:t>2</a:t>
            </a:r>
            <a:r>
              <a:rPr lang="en-US" sz="1600" b="1" dirty="0"/>
              <a:t>=13.69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3000" b="1" dirty="0"/>
              <a:t>Sum=76.2</a:t>
            </a:r>
            <a:endParaRPr lang="en-US" sz="3000" dirty="0"/>
          </a:p>
          <a:p>
            <a:pPr>
              <a:lnSpc>
                <a:spcPct val="120000"/>
              </a:lnSpc>
              <a:spcBef>
                <a:spcPts val="0"/>
              </a:spcBef>
              <a:spcAft>
                <a:spcPts val="0"/>
              </a:spcAft>
            </a:pPr>
            <a:r>
              <a:rPr lang="en-US" sz="3000" b="1" dirty="0"/>
              <a:t>S=sqrt((1/19)*76.2)=2.0026…</a:t>
            </a:r>
            <a:endParaRPr lang="en-US" sz="3000" dirty="0"/>
          </a:p>
        </p:txBody>
      </p:sp>
      <p:sp>
        <p:nvSpPr>
          <p:cNvPr id="4" name="Content Placeholder 2">
            <a:extLst>
              <a:ext uri="{FF2B5EF4-FFF2-40B4-BE49-F238E27FC236}">
                <a16:creationId xmlns:a16="http://schemas.microsoft.com/office/drawing/2014/main" id="{E2D65A14-40B0-466E-BDB4-42D0F69F4D36}"/>
              </a:ext>
            </a:extLst>
          </p:cNvPr>
          <p:cNvSpPr txBox="1">
            <a:spLocks/>
          </p:cNvSpPr>
          <p:nvPr/>
        </p:nvSpPr>
        <p:spPr>
          <a:xfrm>
            <a:off x="3502488" y="1140980"/>
            <a:ext cx="8077200" cy="398308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200" dirty="0"/>
              <a:t>1, 2, 2, 3, 3, 3, 4, 4, 4, 5, 5, 5, 5, 6, 6, 6, 7, 7, 8, 8</a:t>
            </a:r>
          </a:p>
          <a:p>
            <a:r>
              <a:rPr lang="en-US" b="1" dirty="0"/>
              <a:t> </a:t>
            </a:r>
            <a:endParaRPr lang="en-US" dirty="0"/>
          </a:p>
          <a:p>
            <a:r>
              <a:rPr lang="en-US" sz="2800" dirty="0"/>
              <a:t>Minimum and maximum: </a:t>
            </a:r>
            <a:r>
              <a:rPr lang="en-US" sz="2800" b="1" dirty="0"/>
              <a:t>8 and 1</a:t>
            </a:r>
            <a:endParaRPr lang="en-US" sz="2800" dirty="0"/>
          </a:p>
          <a:p>
            <a:r>
              <a:rPr lang="en-US" sz="2800" dirty="0"/>
              <a:t>Range </a:t>
            </a:r>
            <a:r>
              <a:rPr lang="en-US" sz="2800" b="1" dirty="0"/>
              <a:t>(8-1)=7</a:t>
            </a:r>
            <a:endParaRPr lang="en-US" sz="2800" dirty="0"/>
          </a:p>
          <a:p>
            <a:r>
              <a:rPr lang="en-US" sz="3200" dirty="0"/>
              <a:t>Standard error of the mean = </a:t>
            </a:r>
            <a:r>
              <a:rPr lang="en-US" sz="3200" b="1" dirty="0"/>
              <a:t>2.00/(sqrt(20))=.447</a:t>
            </a:r>
            <a:endParaRPr lang="en-US" sz="3200" dirty="0"/>
          </a:p>
          <a:p>
            <a:endParaRPr lang="en-US" dirty="0"/>
          </a:p>
        </p:txBody>
      </p:sp>
      <p:pic>
        <p:nvPicPr>
          <p:cNvPr id="2" name="Picture 1">
            <a:extLst>
              <a:ext uri="{FF2B5EF4-FFF2-40B4-BE49-F238E27FC236}">
                <a16:creationId xmlns:a16="http://schemas.microsoft.com/office/drawing/2014/main" id="{934005F2-7FED-413D-AED6-810F14013C7D}"/>
              </a:ext>
            </a:extLst>
          </p:cNvPr>
          <p:cNvPicPr>
            <a:picLocks noChangeAspect="1"/>
          </p:cNvPicPr>
          <p:nvPr/>
        </p:nvPicPr>
        <p:blipFill>
          <a:blip r:embed="rId2"/>
          <a:stretch>
            <a:fillRect/>
          </a:stretch>
        </p:blipFill>
        <p:spPr>
          <a:xfrm>
            <a:off x="8560891" y="2800312"/>
            <a:ext cx="2383743" cy="1414395"/>
          </a:xfrm>
          <a:prstGeom prst="rect">
            <a:avLst/>
          </a:prstGeom>
        </p:spPr>
      </p:pic>
      <p:pic>
        <p:nvPicPr>
          <p:cNvPr id="5" name="Picture 4">
            <a:extLst>
              <a:ext uri="{FF2B5EF4-FFF2-40B4-BE49-F238E27FC236}">
                <a16:creationId xmlns:a16="http://schemas.microsoft.com/office/drawing/2014/main" id="{33B3E041-AE95-4916-A456-97557B394C8E}"/>
              </a:ext>
            </a:extLst>
          </p:cNvPr>
          <p:cNvPicPr>
            <a:picLocks noChangeAspect="1"/>
          </p:cNvPicPr>
          <p:nvPr/>
        </p:nvPicPr>
        <p:blipFill>
          <a:blip r:embed="rId3"/>
          <a:stretch>
            <a:fillRect/>
          </a:stretch>
        </p:blipFill>
        <p:spPr>
          <a:xfrm>
            <a:off x="4742300" y="4688945"/>
            <a:ext cx="4035902" cy="1627773"/>
          </a:xfrm>
          <a:prstGeom prst="rect">
            <a:avLst/>
          </a:prstGeom>
        </p:spPr>
      </p:pic>
    </p:spTree>
    <p:extLst>
      <p:ext uri="{BB962C8B-B14F-4D97-AF65-F5344CB8AC3E}">
        <p14:creationId xmlns:p14="http://schemas.microsoft.com/office/powerpoint/2010/main" val="786651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Intro to R</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34104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5186-7847-4EE9-815F-D24906AE74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EF1AF5-CC34-437C-886B-E58C443C20E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5172CFD-8ABA-4AF0-BAF3-7B4AEB8D0AF6}"/>
              </a:ext>
            </a:extLst>
          </p:cNvPr>
          <p:cNvPicPr>
            <a:picLocks noChangeAspect="1"/>
          </p:cNvPicPr>
          <p:nvPr/>
        </p:nvPicPr>
        <p:blipFill>
          <a:blip r:embed="rId2"/>
          <a:stretch>
            <a:fillRect/>
          </a:stretch>
        </p:blipFill>
        <p:spPr>
          <a:xfrm>
            <a:off x="3301123" y="180693"/>
            <a:ext cx="5589754" cy="6496613"/>
          </a:xfrm>
          <a:prstGeom prst="rect">
            <a:avLst/>
          </a:prstGeom>
        </p:spPr>
      </p:pic>
    </p:spTree>
    <p:extLst>
      <p:ext uri="{BB962C8B-B14F-4D97-AF65-F5344CB8AC3E}">
        <p14:creationId xmlns:p14="http://schemas.microsoft.com/office/powerpoint/2010/main" val="4140058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43518" y="407963"/>
            <a:ext cx="7251224" cy="857250"/>
          </a:xfrm>
        </p:spPr>
        <p:txBody>
          <a:bodyPr>
            <a:normAutofit/>
          </a:bodyPr>
          <a:lstStyle/>
          <a:p>
            <a:r>
              <a:rPr lang="en-US" dirty="0"/>
              <a:t>Installing R and RStudio</a:t>
            </a:r>
          </a:p>
        </p:txBody>
      </p:sp>
      <p:sp>
        <p:nvSpPr>
          <p:cNvPr id="3" name="Content Placeholder 2"/>
          <p:cNvSpPr>
            <a:spLocks noGrp="1"/>
          </p:cNvSpPr>
          <p:nvPr>
            <p:ph idx="1"/>
            <p:custDataLst>
              <p:tags r:id="rId3"/>
            </p:custDataLst>
          </p:nvPr>
        </p:nvSpPr>
        <p:spPr>
          <a:xfrm>
            <a:off x="162098" y="2361367"/>
            <a:ext cx="11205271" cy="3820429"/>
          </a:xfrm>
        </p:spPr>
        <p:txBody>
          <a:bodyPr>
            <a:normAutofit/>
          </a:bodyPr>
          <a:lstStyle/>
          <a:p>
            <a:r>
              <a:rPr lang="en-US" sz="3200" dirty="0"/>
              <a:t>What you need:</a:t>
            </a:r>
          </a:p>
          <a:p>
            <a:pPr lvl="1"/>
            <a:r>
              <a:rPr lang="en-US" sz="2800" i="1" dirty="0">
                <a:hlinkClick r:id="rId6"/>
              </a:rPr>
              <a:t>http://www.cran.r-project.org/</a:t>
            </a:r>
            <a:r>
              <a:rPr lang="en-US" sz="2800" i="1" dirty="0"/>
              <a:t>    </a:t>
            </a:r>
            <a:r>
              <a:rPr lang="en-US" sz="2800" i="1" dirty="0">
                <a:sym typeface="Wingdings" panose="05000000000000000000" pitchFamily="2" charset="2"/>
              </a:rPr>
              <a:t> Download R (Free version)</a:t>
            </a:r>
            <a:endParaRPr lang="en-US" sz="2800" dirty="0"/>
          </a:p>
          <a:p>
            <a:pPr lvl="1"/>
            <a:r>
              <a:rPr lang="en-US" sz="2800" i="1" dirty="0">
                <a:hlinkClick r:id="rId7"/>
              </a:rPr>
              <a:t>http://www.rstudio.com/download</a:t>
            </a:r>
            <a:r>
              <a:rPr lang="en-US" sz="2800" i="1" dirty="0"/>
              <a:t>      </a:t>
            </a:r>
            <a:r>
              <a:rPr lang="en-US" sz="2800" i="1" dirty="0">
                <a:sym typeface="Wingdings" panose="05000000000000000000" pitchFamily="2" charset="2"/>
              </a:rPr>
              <a:t> Download </a:t>
            </a:r>
            <a:r>
              <a:rPr lang="en-US" sz="2800" i="1" dirty="0" err="1">
                <a:sym typeface="Wingdings" panose="05000000000000000000" pitchFamily="2" charset="2"/>
              </a:rPr>
              <a:t>Rstudio</a:t>
            </a:r>
            <a:r>
              <a:rPr lang="en-US" sz="2800" i="1" dirty="0">
                <a:sym typeface="Wingdings" panose="05000000000000000000" pitchFamily="2" charset="2"/>
              </a:rPr>
              <a:t> (Free version)</a:t>
            </a:r>
          </a:p>
          <a:p>
            <a:pPr lvl="1"/>
            <a:endParaRPr lang="en-US" sz="3200" dirty="0"/>
          </a:p>
          <a:p>
            <a:pPr lvl="1"/>
            <a:endParaRPr lang="en-US" sz="3200" dirty="0"/>
          </a:p>
          <a:p>
            <a:pPr marL="201168" lvl="1" indent="0">
              <a:buNone/>
            </a:pPr>
            <a:endParaRPr lang="en-US" sz="2800" dirty="0"/>
          </a:p>
          <a:p>
            <a:pPr lvl="1"/>
            <a:br>
              <a:rPr lang="en-US" dirty="0"/>
            </a:br>
            <a:endParaRPr lang="en-US" dirty="0"/>
          </a:p>
        </p:txBody>
      </p:sp>
    </p:spTree>
    <p:custDataLst>
      <p:tags r:id="rId1"/>
    </p:custDataLst>
    <p:extLst>
      <p:ext uri="{BB962C8B-B14F-4D97-AF65-F5344CB8AC3E}">
        <p14:creationId xmlns:p14="http://schemas.microsoft.com/office/powerpoint/2010/main" val="14433673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4C762A-CA04-4FC7-BE21-5101643FE35A}"/>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B6024563-97CF-41BA-A937-0CCA305831A8}"/>
              </a:ext>
            </a:extLst>
          </p:cNvPr>
          <p:cNvPicPr>
            <a:picLocks noChangeAspect="1"/>
          </p:cNvPicPr>
          <p:nvPr/>
        </p:nvPicPr>
        <p:blipFill>
          <a:blip r:embed="rId3"/>
          <a:stretch>
            <a:fillRect/>
          </a:stretch>
        </p:blipFill>
        <p:spPr>
          <a:xfrm>
            <a:off x="69167" y="0"/>
            <a:ext cx="13019598" cy="6768312"/>
          </a:xfrm>
          <a:prstGeom prst="rect">
            <a:avLst/>
          </a:prstGeom>
        </p:spPr>
      </p:pic>
      <p:sp>
        <p:nvSpPr>
          <p:cNvPr id="8" name="TextBox 7">
            <a:extLst>
              <a:ext uri="{FF2B5EF4-FFF2-40B4-BE49-F238E27FC236}">
                <a16:creationId xmlns:a16="http://schemas.microsoft.com/office/drawing/2014/main" id="{428D779B-B647-4293-BFF3-BCD3F67D3C1B}"/>
              </a:ext>
            </a:extLst>
          </p:cNvPr>
          <p:cNvSpPr txBox="1"/>
          <p:nvPr/>
        </p:nvSpPr>
        <p:spPr>
          <a:xfrm>
            <a:off x="460489" y="1986682"/>
            <a:ext cx="4190452"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Environment / History</a:t>
            </a:r>
          </a:p>
        </p:txBody>
      </p:sp>
      <p:sp>
        <p:nvSpPr>
          <p:cNvPr id="10" name="TextBox 9">
            <a:extLst>
              <a:ext uri="{FF2B5EF4-FFF2-40B4-BE49-F238E27FC236}">
                <a16:creationId xmlns:a16="http://schemas.microsoft.com/office/drawing/2014/main" id="{9D604C28-2C84-49E7-835F-D69ABC193FA8}"/>
              </a:ext>
            </a:extLst>
          </p:cNvPr>
          <p:cNvSpPr txBox="1"/>
          <p:nvPr/>
        </p:nvSpPr>
        <p:spPr>
          <a:xfrm>
            <a:off x="8071624" y="1986681"/>
            <a:ext cx="405120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 Viewer / Editor</a:t>
            </a:r>
          </a:p>
        </p:txBody>
      </p:sp>
      <p:sp>
        <p:nvSpPr>
          <p:cNvPr id="11" name="TextBox 10">
            <a:extLst>
              <a:ext uri="{FF2B5EF4-FFF2-40B4-BE49-F238E27FC236}">
                <a16:creationId xmlns:a16="http://schemas.microsoft.com/office/drawing/2014/main" id="{F3BE3A43-898A-4F11-A9D2-3A00A26E23AF}"/>
              </a:ext>
            </a:extLst>
          </p:cNvPr>
          <p:cNvSpPr txBox="1"/>
          <p:nvPr/>
        </p:nvSpPr>
        <p:spPr>
          <a:xfrm>
            <a:off x="138694" y="4871457"/>
            <a:ext cx="3268377"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Files/Plots/etc.</a:t>
            </a:r>
          </a:p>
        </p:txBody>
      </p:sp>
      <p:sp>
        <p:nvSpPr>
          <p:cNvPr id="12" name="TextBox 11">
            <a:extLst>
              <a:ext uri="{FF2B5EF4-FFF2-40B4-BE49-F238E27FC236}">
                <a16:creationId xmlns:a16="http://schemas.microsoft.com/office/drawing/2014/main" id="{C99D4194-94D4-4E7E-B78B-2FE7DCBE684D}"/>
              </a:ext>
            </a:extLst>
          </p:cNvPr>
          <p:cNvSpPr txBox="1"/>
          <p:nvPr/>
        </p:nvSpPr>
        <p:spPr>
          <a:xfrm>
            <a:off x="9782325" y="4840492"/>
            <a:ext cx="262478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Console</a:t>
            </a:r>
          </a:p>
        </p:txBody>
      </p:sp>
    </p:spTree>
    <p:extLst>
      <p:ext uri="{BB962C8B-B14F-4D97-AF65-F5344CB8AC3E}">
        <p14:creationId xmlns:p14="http://schemas.microsoft.com/office/powerpoint/2010/main" val="40264725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5DE0F-C91F-4188-BF9F-2A2B5E3B387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38BBCCA-A36E-4434-9474-A708F40298F8}"/>
              </a:ext>
            </a:extLst>
          </p:cNvPr>
          <p:cNvSpPr>
            <a:spLocks noGrp="1" noChangeArrowheads="1"/>
          </p:cNvSpPr>
          <p:nvPr>
            <p:ph idx="1"/>
          </p:nvPr>
        </p:nvSpPr>
        <p:spPr bwMode="auto">
          <a:xfrm>
            <a:off x="193221" y="155974"/>
            <a:ext cx="11805557" cy="61247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SzTx/>
              <a:buNone/>
            </a:pPr>
            <a:r>
              <a:rPr lang="en-US" sz="2800" dirty="0">
                <a:solidFill>
                  <a:schemeClr val="tx1"/>
                </a:solidFill>
                <a:latin typeface="Times New Roman" panose="02020603050405020304" pitchFamily="18" charset="0"/>
                <a:cs typeface="Times New Roman" panose="02020603050405020304" pitchFamily="18" charset="0"/>
              </a:rPr>
              <a:t>Each time R is opened, a new “Session” starts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2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28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shows you a list of all the objects that are currently in R’s environment. Data frames, objects, factors, anything you create or import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p:txBody>
      </p:sp>
    </p:spTree>
    <p:extLst>
      <p:ext uri="{BB962C8B-B14F-4D97-AF65-F5344CB8AC3E}">
        <p14:creationId xmlns:p14="http://schemas.microsoft.com/office/powerpoint/2010/main" val="1806381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0C5E-3670-4612-90C8-AD1862D1B6C2}"/>
              </a:ext>
            </a:extLst>
          </p:cNvPr>
          <p:cNvSpPr>
            <a:spLocks noGrp="1"/>
          </p:cNvSpPr>
          <p:nvPr>
            <p:ph type="title"/>
          </p:nvPr>
        </p:nvSpPr>
        <p:spPr/>
        <p:txBody>
          <a:bodyPr/>
          <a:lstStyle/>
          <a:p>
            <a:r>
              <a:rPr lang="en-US" dirty="0"/>
              <a:t>Open Datafile</a:t>
            </a:r>
          </a:p>
        </p:txBody>
      </p:sp>
      <p:sp>
        <p:nvSpPr>
          <p:cNvPr id="3" name="Content Placeholder 2">
            <a:extLst>
              <a:ext uri="{FF2B5EF4-FFF2-40B4-BE49-F238E27FC236}">
                <a16:creationId xmlns:a16="http://schemas.microsoft.com/office/drawing/2014/main" id="{4281402B-BFBC-4A09-86BB-A041B202D5A9}"/>
              </a:ext>
            </a:extLst>
          </p:cNvPr>
          <p:cNvSpPr>
            <a:spLocks noGrp="1"/>
          </p:cNvSpPr>
          <p:nvPr>
            <p:ph idx="1"/>
          </p:nvPr>
        </p:nvSpPr>
        <p:spPr>
          <a:xfrm>
            <a:off x="316753" y="1840753"/>
            <a:ext cx="12108329" cy="5017246"/>
          </a:xfrm>
        </p:spPr>
        <p:txBody>
          <a:bodyPr>
            <a:normAutofit/>
          </a:bodyPr>
          <a:lstStyle/>
          <a:p>
            <a:r>
              <a:rPr lang="en-US" sz="2400" dirty="0"/>
              <a:t>Open file in R</a:t>
            </a:r>
          </a:p>
          <a:p>
            <a:pPr lvl="1"/>
            <a:r>
              <a:rPr lang="en-US" sz="2000" dirty="0"/>
              <a:t>Can use either File &gt; Import &gt; Select Data Type &gt; Select Data File</a:t>
            </a:r>
          </a:p>
          <a:p>
            <a:pPr lvl="1"/>
            <a:r>
              <a:rPr lang="en-US" sz="2000" dirty="0"/>
              <a:t>Can type the command </a:t>
            </a:r>
            <a:r>
              <a:rPr lang="en-US" sz="2000" dirty="0" err="1"/>
              <a:t>read_dta</a:t>
            </a:r>
            <a:r>
              <a:rPr lang="en-US" sz="2000" dirty="0"/>
              <a:t>()</a:t>
            </a:r>
          </a:p>
          <a:p>
            <a:pPr marL="201168" lvl="1" indent="0">
              <a:buNone/>
            </a:pPr>
            <a:endParaRPr lang="en-US" sz="2000" dirty="0"/>
          </a:p>
          <a:p>
            <a:r>
              <a:rPr lang="en-US" sz="2200" dirty="0" err="1"/>
              <a:t>ANESdf</a:t>
            </a:r>
            <a:r>
              <a:rPr lang="en-US" sz="2200" dirty="0"/>
              <a:t> &lt;- </a:t>
            </a:r>
            <a:r>
              <a:rPr lang="en-US" sz="2200" dirty="0" err="1"/>
              <a:t>read_dta</a:t>
            </a:r>
            <a:r>
              <a:rPr lang="en-US" sz="2200" dirty="0"/>
              <a:t>("anes_timeseries_2016_Stata13.dta")</a:t>
            </a:r>
          </a:p>
          <a:p>
            <a:pPr lvl="2"/>
            <a:r>
              <a:rPr lang="en-US" sz="2000" dirty="0"/>
              <a:t>If the file is in your workspace</a:t>
            </a:r>
          </a:p>
          <a:p>
            <a:pPr lvl="2"/>
            <a:r>
              <a:rPr lang="en-US" sz="2000" dirty="0"/>
              <a:t>Otherwise, include the whole path to the file location,  see below</a:t>
            </a:r>
            <a:endParaRPr lang="en-US" sz="1600" dirty="0"/>
          </a:p>
          <a:p>
            <a:r>
              <a:rPr lang="en-US" sz="2400" dirty="0" err="1"/>
              <a:t>ANESdf</a:t>
            </a:r>
            <a:r>
              <a:rPr lang="en-US" sz="2400" dirty="0"/>
              <a:t> &lt;-</a:t>
            </a:r>
            <a:r>
              <a:rPr lang="en-US" dirty="0" err="1"/>
              <a:t>read_dta</a:t>
            </a:r>
            <a:r>
              <a:rPr lang="en-US" dirty="0"/>
              <a:t>("C:\Users\username\Desktop\folder\PA402\anes_timeseries_2016_Stata13.dta")</a:t>
            </a:r>
          </a:p>
          <a:p>
            <a:pPr lvl="1"/>
            <a:r>
              <a:rPr lang="en-US" sz="2400" dirty="0"/>
              <a:t>Reads the .</a:t>
            </a:r>
            <a:r>
              <a:rPr lang="en-US" sz="2400" dirty="0" err="1"/>
              <a:t>dta</a:t>
            </a:r>
            <a:r>
              <a:rPr lang="en-US" sz="2400" dirty="0"/>
              <a:t> file and stores it as a new data frame in R, named </a:t>
            </a:r>
            <a:r>
              <a:rPr lang="en-US" sz="2400" dirty="0" err="1"/>
              <a:t>ANESdf</a:t>
            </a:r>
            <a:r>
              <a:rPr lang="en-US" sz="2400" dirty="0"/>
              <a:t>.</a:t>
            </a:r>
          </a:p>
          <a:p>
            <a:pPr lvl="1"/>
            <a:r>
              <a:rPr lang="en-US" sz="2400" dirty="0"/>
              <a:t>Name it something short but descriptive</a:t>
            </a:r>
          </a:p>
          <a:p>
            <a:pPr lvl="1"/>
            <a:r>
              <a:rPr lang="en-US" sz="2400" dirty="0" err="1"/>
              <a:t>Dataframe</a:t>
            </a:r>
            <a:r>
              <a:rPr lang="en-US" sz="2400" dirty="0"/>
              <a:t> should now exist in the R Environment tab. Click it. What do you see?</a:t>
            </a:r>
          </a:p>
        </p:txBody>
      </p:sp>
    </p:spTree>
    <p:extLst>
      <p:ext uri="{BB962C8B-B14F-4D97-AF65-F5344CB8AC3E}">
        <p14:creationId xmlns:p14="http://schemas.microsoft.com/office/powerpoint/2010/main" val="2702548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068B-FAAC-4887-8E33-933B39E7B3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5D7391-F024-413D-B562-1047B6BBAB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64795F4-52A2-4221-93CC-A95DE844AD97}"/>
              </a:ext>
            </a:extLst>
          </p:cNvPr>
          <p:cNvPicPr>
            <a:picLocks noChangeAspect="1"/>
          </p:cNvPicPr>
          <p:nvPr/>
        </p:nvPicPr>
        <p:blipFill>
          <a:blip r:embed="rId3"/>
          <a:stretch>
            <a:fillRect/>
          </a:stretch>
        </p:blipFill>
        <p:spPr>
          <a:xfrm>
            <a:off x="0" y="195262"/>
            <a:ext cx="12192000" cy="6467475"/>
          </a:xfrm>
          <a:prstGeom prst="rect">
            <a:avLst/>
          </a:prstGeom>
        </p:spPr>
      </p:pic>
    </p:spTree>
    <p:extLst>
      <p:ext uri="{BB962C8B-B14F-4D97-AF65-F5344CB8AC3E}">
        <p14:creationId xmlns:p14="http://schemas.microsoft.com/office/powerpoint/2010/main" val="13167275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B039-DA9C-4E8E-8DB8-0BC09B7C52FB}"/>
              </a:ext>
            </a:extLst>
          </p:cNvPr>
          <p:cNvSpPr>
            <a:spLocks noGrp="1"/>
          </p:cNvSpPr>
          <p:nvPr>
            <p:ph type="title"/>
          </p:nvPr>
        </p:nvSpPr>
        <p:spPr/>
        <p:txBody>
          <a:bodyPr/>
          <a:lstStyle/>
          <a:p>
            <a:r>
              <a:rPr lang="en-US" dirty="0"/>
              <a:t>Making RStudio Work: Install Packages</a:t>
            </a:r>
          </a:p>
        </p:txBody>
      </p:sp>
      <p:sp>
        <p:nvSpPr>
          <p:cNvPr id="3" name="Content Placeholder 2">
            <a:extLst>
              <a:ext uri="{FF2B5EF4-FFF2-40B4-BE49-F238E27FC236}">
                <a16:creationId xmlns:a16="http://schemas.microsoft.com/office/drawing/2014/main" id="{038F67D6-57D9-4B1C-A1F7-918E7A1E90E7}"/>
              </a:ext>
            </a:extLst>
          </p:cNvPr>
          <p:cNvSpPr>
            <a:spLocks noGrp="1"/>
          </p:cNvSpPr>
          <p:nvPr>
            <p:ph idx="1"/>
          </p:nvPr>
        </p:nvSpPr>
        <p:spPr>
          <a:xfrm>
            <a:off x="254643" y="1737360"/>
            <a:ext cx="11736461" cy="4681295"/>
          </a:xfrm>
        </p:spPr>
        <p:txBody>
          <a:bodyPr>
            <a:normAutofit/>
          </a:bodyPr>
          <a:lstStyle/>
          <a:p>
            <a:endParaRPr lang="en-US" sz="2400" b="1" dirty="0"/>
          </a:p>
          <a:p>
            <a:r>
              <a:rPr lang="en-US" sz="2400" dirty="0" err="1"/>
              <a:t>install.packages</a:t>
            </a:r>
            <a:r>
              <a:rPr lang="en-US" sz="2400" dirty="0"/>
              <a:t>(“</a:t>
            </a:r>
            <a:r>
              <a:rPr lang="en-US" sz="2400" dirty="0" err="1"/>
              <a:t>packagename</a:t>
            </a:r>
            <a:r>
              <a:rPr lang="en-US" sz="2400" dirty="0"/>
              <a:t>”) 		 #installs on computer- only need to do this once</a:t>
            </a:r>
          </a:p>
          <a:p>
            <a:r>
              <a:rPr lang="en-US" sz="2400" dirty="0"/>
              <a:t>library(“</a:t>
            </a:r>
            <a:r>
              <a:rPr lang="en-US" sz="2400" dirty="0" err="1"/>
              <a:t>packagename</a:t>
            </a:r>
            <a:r>
              <a:rPr lang="en-US" sz="2400" dirty="0"/>
              <a:t>”)			 # loads the package into your workspace</a:t>
            </a:r>
          </a:p>
          <a:p>
            <a:endParaRPr lang="en-US" sz="2400" dirty="0"/>
          </a:p>
          <a:p>
            <a:r>
              <a:rPr lang="en-US" sz="2400" dirty="0" err="1"/>
              <a:t>install.packages</a:t>
            </a:r>
            <a:r>
              <a:rPr lang="en-US" sz="2400" dirty="0"/>
              <a:t>(“</a:t>
            </a:r>
            <a:r>
              <a:rPr lang="en-US" sz="2400" dirty="0" err="1"/>
              <a:t>tidyverse</a:t>
            </a:r>
            <a:r>
              <a:rPr lang="en-US" sz="2400" dirty="0"/>
              <a:t>”) 		#contains </a:t>
            </a:r>
            <a:r>
              <a:rPr lang="en-US" sz="2400" dirty="0" err="1"/>
              <a:t>dplyr</a:t>
            </a:r>
            <a:r>
              <a:rPr lang="en-US" sz="2400" dirty="0"/>
              <a:t>, </a:t>
            </a:r>
            <a:r>
              <a:rPr lang="en-US" sz="2400" dirty="0" err="1"/>
              <a:t>ggplot</a:t>
            </a:r>
            <a:r>
              <a:rPr lang="en-US" sz="2400" dirty="0"/>
              <a:t>, </a:t>
            </a:r>
            <a:r>
              <a:rPr lang="en-US" sz="2400" dirty="0" err="1"/>
              <a:t>tibble</a:t>
            </a:r>
            <a:r>
              <a:rPr lang="en-US" sz="2400" dirty="0"/>
              <a:t>, </a:t>
            </a:r>
            <a:r>
              <a:rPr lang="en-US" sz="2400" dirty="0" err="1"/>
              <a:t>readr</a:t>
            </a:r>
            <a:r>
              <a:rPr lang="en-US" sz="2400" dirty="0"/>
              <a:t>, </a:t>
            </a:r>
            <a:r>
              <a:rPr lang="en-US" sz="2400" dirty="0" err="1"/>
              <a:t>tidyr</a:t>
            </a:r>
            <a:r>
              <a:rPr lang="en-US" sz="2400" dirty="0"/>
              <a:t>, purr</a:t>
            </a:r>
          </a:p>
          <a:p>
            <a:r>
              <a:rPr lang="en-US" sz="2400" dirty="0" err="1"/>
              <a:t>install.packages</a:t>
            </a:r>
            <a:r>
              <a:rPr lang="en-US" sz="2400" dirty="0"/>
              <a:t>(“haven”) 			#can read SPSS and Stata files. </a:t>
            </a:r>
          </a:p>
          <a:p>
            <a:r>
              <a:rPr lang="en-US" sz="2400" dirty="0"/>
              <a:t>library(“</a:t>
            </a:r>
            <a:r>
              <a:rPr lang="en-US" sz="2400" dirty="0" err="1"/>
              <a:t>tidyverse</a:t>
            </a:r>
            <a:r>
              <a:rPr lang="en-US" sz="2400" dirty="0"/>
              <a:t>”)</a:t>
            </a:r>
          </a:p>
          <a:p>
            <a:r>
              <a:rPr lang="en-US" sz="2400" dirty="0"/>
              <a:t>library(“haven”)</a:t>
            </a:r>
          </a:p>
        </p:txBody>
      </p:sp>
    </p:spTree>
    <p:extLst>
      <p:ext uri="{BB962C8B-B14F-4D97-AF65-F5344CB8AC3E}">
        <p14:creationId xmlns:p14="http://schemas.microsoft.com/office/powerpoint/2010/main" val="8747638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F1559-DBFA-44A1-B3E7-E709024E4FF1}"/>
              </a:ext>
            </a:extLst>
          </p:cNvPr>
          <p:cNvSpPr>
            <a:spLocks noGrp="1"/>
          </p:cNvSpPr>
          <p:nvPr>
            <p:ph type="title"/>
          </p:nvPr>
        </p:nvSpPr>
        <p:spPr>
          <a:xfrm>
            <a:off x="194933" y="46263"/>
            <a:ext cx="12282575" cy="930767"/>
          </a:xfrm>
        </p:spPr>
        <p:txBody>
          <a:bodyPr>
            <a:normAutofit/>
          </a:bodyPr>
          <a:lstStyle/>
          <a:p>
            <a:r>
              <a:rPr lang="en-US" dirty="0"/>
              <a:t>You can also use menus to important data files:</a:t>
            </a:r>
          </a:p>
        </p:txBody>
      </p:sp>
      <p:sp>
        <p:nvSpPr>
          <p:cNvPr id="4" name="Content Placeholder 3">
            <a:extLst>
              <a:ext uri="{FF2B5EF4-FFF2-40B4-BE49-F238E27FC236}">
                <a16:creationId xmlns:a16="http://schemas.microsoft.com/office/drawing/2014/main" id="{D6D9CD25-B9EC-474D-B7B2-5CB9B97AB5C6}"/>
              </a:ext>
            </a:extLst>
          </p:cNvPr>
          <p:cNvSpPr>
            <a:spLocks noGrp="1"/>
          </p:cNvSpPr>
          <p:nvPr>
            <p:ph idx="1"/>
          </p:nvPr>
        </p:nvSpPr>
        <p:spPr>
          <a:xfrm>
            <a:off x="251301" y="2029064"/>
            <a:ext cx="3619241" cy="3880773"/>
          </a:xfrm>
        </p:spPr>
        <p:txBody>
          <a:bodyPr>
            <a:normAutofit/>
          </a:bodyPr>
          <a:lstStyle/>
          <a:p>
            <a:r>
              <a:rPr lang="en-US" sz="2000" dirty="0"/>
              <a:t>Can import multiple file types</a:t>
            </a:r>
          </a:p>
          <a:p>
            <a:pPr lvl="1"/>
            <a:r>
              <a:rPr lang="en-US" sz="1800" dirty="0"/>
              <a:t>.csv or .xlsx</a:t>
            </a:r>
          </a:p>
          <a:p>
            <a:pPr lvl="1"/>
            <a:r>
              <a:rPr lang="en-US" sz="1800" dirty="0"/>
              <a:t>.</a:t>
            </a:r>
            <a:r>
              <a:rPr lang="en-US" sz="1800" dirty="0" err="1"/>
              <a:t>sas</a:t>
            </a:r>
            <a:endParaRPr lang="en-US" sz="1800" dirty="0"/>
          </a:p>
          <a:p>
            <a:pPr lvl="1"/>
            <a:r>
              <a:rPr lang="en-US" sz="1800" dirty="0"/>
              <a:t>.sav</a:t>
            </a:r>
          </a:p>
          <a:p>
            <a:pPr lvl="1"/>
            <a:r>
              <a:rPr lang="en-US" sz="1800" dirty="0"/>
              <a:t>Text</a:t>
            </a:r>
          </a:p>
          <a:p>
            <a:pPr lvl="1"/>
            <a:endParaRPr lang="en-US" dirty="0"/>
          </a:p>
          <a:p>
            <a:pPr lvl="1"/>
            <a:r>
              <a:rPr lang="en-US" sz="1800" dirty="0"/>
              <a:t>Or Open File </a:t>
            </a:r>
            <a:r>
              <a:rPr lang="en-US" sz="1800" dirty="0">
                <a:sym typeface="Wingdings" panose="05000000000000000000" pitchFamily="2" charset="2"/>
              </a:rPr>
              <a:t> the file you want to use</a:t>
            </a:r>
          </a:p>
          <a:p>
            <a:pPr marL="201168" lvl="1" indent="0">
              <a:buNone/>
            </a:pPr>
            <a:endParaRPr lang="en-US" dirty="0">
              <a:sym typeface="Wingdings" panose="05000000000000000000" pitchFamily="2" charset="2"/>
            </a:endParaRPr>
          </a:p>
        </p:txBody>
      </p:sp>
      <p:pic>
        <p:nvPicPr>
          <p:cNvPr id="7" name="Picture 6">
            <a:extLst>
              <a:ext uri="{FF2B5EF4-FFF2-40B4-BE49-F238E27FC236}">
                <a16:creationId xmlns:a16="http://schemas.microsoft.com/office/drawing/2014/main" id="{DD77BF95-F632-4C75-ADB6-FFA12AE1CC33}"/>
              </a:ext>
            </a:extLst>
          </p:cNvPr>
          <p:cNvPicPr>
            <a:picLocks noChangeAspect="1"/>
          </p:cNvPicPr>
          <p:nvPr/>
        </p:nvPicPr>
        <p:blipFill>
          <a:blip r:embed="rId3"/>
          <a:stretch>
            <a:fillRect/>
          </a:stretch>
        </p:blipFill>
        <p:spPr>
          <a:xfrm>
            <a:off x="4033476" y="847233"/>
            <a:ext cx="7963590" cy="5467824"/>
          </a:xfrm>
          <a:prstGeom prst="rect">
            <a:avLst/>
          </a:prstGeom>
        </p:spPr>
      </p:pic>
    </p:spTree>
    <p:extLst>
      <p:ext uri="{BB962C8B-B14F-4D97-AF65-F5344CB8AC3E}">
        <p14:creationId xmlns:p14="http://schemas.microsoft.com/office/powerpoint/2010/main" val="36924815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3A01-D73E-469D-91E3-0199A7FDF18E}"/>
              </a:ext>
            </a:extLst>
          </p:cNvPr>
          <p:cNvSpPr>
            <a:spLocks noGrp="1"/>
          </p:cNvSpPr>
          <p:nvPr>
            <p:ph type="title"/>
          </p:nvPr>
        </p:nvSpPr>
        <p:spPr>
          <a:xfrm>
            <a:off x="228929" y="352387"/>
            <a:ext cx="11610646" cy="834364"/>
          </a:xfrm>
        </p:spPr>
        <p:txBody>
          <a:bodyPr>
            <a:normAutofit fontScale="90000"/>
          </a:bodyPr>
          <a:lstStyle/>
          <a:p>
            <a:r>
              <a:rPr lang="en-US" dirty="0"/>
              <a:t>Types of Objects: Vectors, Matrices, and Data Frames</a:t>
            </a:r>
          </a:p>
        </p:txBody>
      </p:sp>
      <p:pic>
        <p:nvPicPr>
          <p:cNvPr id="3074" name="Picture 2" descr="Data Object Type and Structure">
            <a:extLst>
              <a:ext uri="{FF2B5EF4-FFF2-40B4-BE49-F238E27FC236}">
                <a16:creationId xmlns:a16="http://schemas.microsoft.com/office/drawing/2014/main" id="{3A5F8851-A3D1-4C6B-8AA3-F816A933098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3979752" y="2679640"/>
            <a:ext cx="4292821" cy="235597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52A6CD78-2C08-443F-8A61-2C069798D7C0}"/>
              </a:ext>
            </a:extLst>
          </p:cNvPr>
          <p:cNvSpPr txBox="1">
            <a:spLocks/>
          </p:cNvSpPr>
          <p:nvPr/>
        </p:nvSpPr>
        <p:spPr>
          <a:xfrm>
            <a:off x="224554" y="1793107"/>
            <a:ext cx="4538693" cy="4440766"/>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t>Vector = one-dimensional collection of data, can be a row OR column.</a:t>
            </a:r>
          </a:p>
          <a:p>
            <a:endParaRPr lang="en-US" sz="2800" dirty="0"/>
          </a:p>
          <a:p>
            <a:r>
              <a:rPr lang="en-US" sz="2800" dirty="0"/>
              <a:t>Data Frame = a type of matrix. Think of it like an excel file. </a:t>
            </a:r>
          </a:p>
          <a:p>
            <a:endParaRPr lang="en-US" sz="2800" dirty="0"/>
          </a:p>
          <a:p>
            <a:r>
              <a:rPr lang="en-US" sz="2800" dirty="0"/>
              <a:t>Matrix = combination of columns and rows. At least 1 of each. </a:t>
            </a:r>
          </a:p>
          <a:p>
            <a:endParaRPr lang="en-US" sz="2800" dirty="0"/>
          </a:p>
          <a:p>
            <a:r>
              <a:rPr lang="en-US" sz="2800" dirty="0"/>
              <a:t>Data sets are most often organized with variables in columns (ID number, age, evaluation of President’s performance, etc.) and unit of analysis (people, organizations, observations) in the rows.</a:t>
            </a:r>
          </a:p>
          <a:p>
            <a:endParaRPr lang="en-US" sz="2800" dirty="0"/>
          </a:p>
        </p:txBody>
      </p:sp>
    </p:spTree>
    <p:extLst>
      <p:ext uri="{BB962C8B-B14F-4D97-AF65-F5344CB8AC3E}">
        <p14:creationId xmlns:p14="http://schemas.microsoft.com/office/powerpoint/2010/main" val="3771979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1049468" y="624110"/>
            <a:ext cx="9818370" cy="856828"/>
          </a:xfrm>
        </p:spPr>
        <p:txBody>
          <a:bodyPr>
            <a:normAutofit/>
          </a:bodyPr>
          <a:lstStyle/>
          <a:p>
            <a:r>
              <a:rPr lang="en-US" dirty="0"/>
              <a:t>Types of Data &amp; Levels of Measurement</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237377" y="1802840"/>
            <a:ext cx="6235141" cy="4828322"/>
          </a:xfrm>
        </p:spPr>
        <p:txBody>
          <a:bodyPr>
            <a:normAutofit lnSpcReduction="10000"/>
          </a:bodyPr>
          <a:lstStyle/>
          <a:p>
            <a:pPr marL="0" indent="0">
              <a:buNone/>
            </a:pPr>
            <a:r>
              <a:rPr lang="en-US" sz="3200" dirty="0"/>
              <a:t>Nominal = logical (binary), factor (categorical) </a:t>
            </a:r>
          </a:p>
          <a:p>
            <a:pPr lvl="1">
              <a:buFont typeface="Arial" panose="020B0604020202020204" pitchFamily="34" charset="0"/>
              <a:buChar char="•"/>
            </a:pPr>
            <a:r>
              <a:rPr lang="en-US" sz="2800" dirty="0"/>
              <a:t>No Order (ex. race, religion, etc.). Numbers assigned don’t have actual meaning</a:t>
            </a:r>
          </a:p>
          <a:p>
            <a:pPr marL="0" indent="0">
              <a:buNone/>
            </a:pPr>
            <a:r>
              <a:rPr lang="en-US" sz="3200" dirty="0"/>
              <a:t>Ordinal  = numeric</a:t>
            </a:r>
          </a:p>
          <a:p>
            <a:pPr lvl="1">
              <a:buFont typeface="Arial" panose="020B0604020202020204" pitchFamily="34" charset="0"/>
              <a:buChar char="•"/>
            </a:pPr>
            <a:r>
              <a:rPr lang="en-US" sz="2800" dirty="0"/>
              <a:t>has general sense of increasing or decreasing order, but the distances between categories aren’t meaningful</a:t>
            </a:r>
          </a:p>
          <a:p>
            <a:pPr lvl="2">
              <a:buFont typeface="Arial" panose="020B0604020202020204" pitchFamily="34" charset="0"/>
              <a:buChar char="•"/>
            </a:pPr>
            <a:r>
              <a:rPr lang="en-US" sz="2000" dirty="0"/>
              <a:t>Ex. 1 = high school diploma, 2 = undergraduate degree, 3 = masters degree</a:t>
            </a:r>
          </a:p>
          <a:p>
            <a:pPr lvl="3">
              <a:buFont typeface="Arial" panose="020B0604020202020204" pitchFamily="34" charset="0"/>
              <a:buChar char="•"/>
            </a:pPr>
            <a:r>
              <a:rPr lang="en-US" sz="2000" dirty="0"/>
              <a:t>Number of years to get each one are all different</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9476" y="1689286"/>
            <a:ext cx="5906949" cy="38628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733552" y="5333037"/>
            <a:ext cx="1607671"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8854538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792480" y="705459"/>
            <a:ext cx="9818370" cy="856828"/>
          </a:xfrm>
        </p:spPr>
        <p:txBody>
          <a:bodyPr>
            <a:normAutofit fontScale="90000"/>
          </a:bodyPr>
          <a:lstStyle/>
          <a:p>
            <a:r>
              <a:rPr lang="en-US" dirty="0"/>
              <a:t>Levels of Measurement: Interval vs. Ratio</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303120" y="2154224"/>
            <a:ext cx="5972176" cy="4124326"/>
          </a:xfrm>
        </p:spPr>
        <p:txBody>
          <a:bodyPr>
            <a:normAutofit/>
          </a:bodyPr>
          <a:lstStyle/>
          <a:p>
            <a:pPr marL="0" indent="0">
              <a:buNone/>
            </a:pPr>
            <a:r>
              <a:rPr lang="en-US" sz="3200" dirty="0"/>
              <a:t>Interval = numeric</a:t>
            </a:r>
          </a:p>
          <a:p>
            <a:pPr lvl="1">
              <a:buFont typeface="Arial" panose="020B0604020202020204" pitchFamily="34" charset="0"/>
              <a:buChar char="•"/>
            </a:pPr>
            <a:r>
              <a:rPr lang="en-US" sz="2800" dirty="0"/>
              <a:t>Has order, Distance between numbers has meaning, 0 is arbitrary</a:t>
            </a:r>
          </a:p>
          <a:p>
            <a:pPr lvl="2">
              <a:buFont typeface="Arial" panose="020B0604020202020204" pitchFamily="34" charset="0"/>
              <a:buChar char="•"/>
            </a:pPr>
            <a:r>
              <a:rPr lang="en-US" sz="2000" dirty="0"/>
              <a:t>Ex. Temperature in C or F, feeling thermometer survey questions</a:t>
            </a:r>
          </a:p>
          <a:p>
            <a:pPr marL="0" indent="0">
              <a:buNone/>
            </a:pPr>
            <a:r>
              <a:rPr lang="en-US" sz="3200" dirty="0"/>
              <a:t>Ratio = numeric</a:t>
            </a:r>
          </a:p>
          <a:p>
            <a:pPr lvl="1">
              <a:buFont typeface="Arial" panose="020B0604020202020204" pitchFamily="34" charset="0"/>
              <a:buChar char="•"/>
            </a:pPr>
            <a:r>
              <a:rPr lang="en-US" sz="2800" dirty="0"/>
              <a:t>Same as interval, but 0 implies an attribute does not exist</a:t>
            </a:r>
          </a:p>
          <a:p>
            <a:pPr lvl="2">
              <a:buFont typeface="Arial" panose="020B0604020202020204" pitchFamily="34" charset="0"/>
              <a:buChar char="•"/>
            </a:pPr>
            <a:r>
              <a:rPr lang="en-US" sz="2000" dirty="0"/>
              <a:t>Ex. Movement of 0 mph, salary of $0, </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1396" y="1593663"/>
            <a:ext cx="6306780" cy="412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452659" y="5440083"/>
            <a:ext cx="1566582"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2715998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988D-AE47-4B38-BB4A-6B0F98F54206}"/>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21D90E5-4900-4513-BF28-6B642AE710AF}"/>
              </a:ext>
            </a:extLst>
          </p:cNvPr>
          <p:cNvSpPr>
            <a:spLocks noGrp="1"/>
          </p:cNvSpPr>
          <p:nvPr>
            <p:ph idx="1"/>
          </p:nvPr>
        </p:nvSpPr>
        <p:spPr/>
        <p:txBody>
          <a:bodyPr/>
          <a:lstStyle/>
          <a:p>
            <a:r>
              <a:rPr lang="en-US" dirty="0"/>
              <a:t>What is the role of statistics and data analysis in public policy, public administration, and civic technology?</a:t>
            </a:r>
          </a:p>
          <a:p>
            <a:endParaRPr lang="en-US" dirty="0"/>
          </a:p>
          <a:p>
            <a:r>
              <a:rPr lang="en-US" dirty="0"/>
              <a:t>What examples do you think of? What have you seen lately?</a:t>
            </a:r>
          </a:p>
          <a:p>
            <a:endParaRPr lang="en-US" dirty="0"/>
          </a:p>
          <a:p>
            <a:r>
              <a:rPr lang="en-US" dirty="0"/>
              <a:t>Why does it matter?</a:t>
            </a:r>
          </a:p>
        </p:txBody>
      </p:sp>
    </p:spTree>
    <p:extLst>
      <p:ext uri="{BB962C8B-B14F-4D97-AF65-F5344CB8AC3E}">
        <p14:creationId xmlns:p14="http://schemas.microsoft.com/office/powerpoint/2010/main" val="24398509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40E8-CCED-4EFC-9406-BFF5C66AA3F6}"/>
              </a:ext>
            </a:extLst>
          </p:cNvPr>
          <p:cNvSpPr>
            <a:spLocks noGrp="1"/>
          </p:cNvSpPr>
          <p:nvPr>
            <p:ph type="title"/>
          </p:nvPr>
        </p:nvSpPr>
        <p:spPr>
          <a:xfrm>
            <a:off x="630554" y="0"/>
            <a:ext cx="10765427" cy="1450757"/>
          </a:xfrm>
        </p:spPr>
        <p:txBody>
          <a:bodyPr/>
          <a:lstStyle/>
          <a:p>
            <a:r>
              <a:rPr lang="en-US" dirty="0"/>
              <a:t>Factors, Levels, Values, and Labels</a:t>
            </a:r>
          </a:p>
        </p:txBody>
      </p:sp>
      <p:sp>
        <p:nvSpPr>
          <p:cNvPr id="3" name="Content Placeholder 2">
            <a:extLst>
              <a:ext uri="{FF2B5EF4-FFF2-40B4-BE49-F238E27FC236}">
                <a16:creationId xmlns:a16="http://schemas.microsoft.com/office/drawing/2014/main" id="{85262EEF-C3AD-4AE7-992B-85CF1CAABA4F}"/>
              </a:ext>
            </a:extLst>
          </p:cNvPr>
          <p:cNvSpPr>
            <a:spLocks noGrp="1"/>
          </p:cNvSpPr>
          <p:nvPr>
            <p:ph idx="1"/>
          </p:nvPr>
        </p:nvSpPr>
        <p:spPr>
          <a:xfrm>
            <a:off x="773722" y="1845734"/>
            <a:ext cx="11293091" cy="4440766"/>
          </a:xfrm>
        </p:spPr>
        <p:txBody>
          <a:bodyPr>
            <a:normAutofit lnSpcReduction="10000"/>
          </a:bodyPr>
          <a:lstStyle/>
          <a:p>
            <a:r>
              <a:rPr lang="en-US" sz="2800" dirty="0" err="1"/>
              <a:t>dataframe$variable</a:t>
            </a:r>
            <a:r>
              <a:rPr lang="en-US" sz="2800" dirty="0"/>
              <a:t> &lt;- factor(</a:t>
            </a:r>
            <a:r>
              <a:rPr lang="en-US" sz="2800" dirty="0" err="1"/>
              <a:t>dataframe$variable</a:t>
            </a:r>
            <a:r>
              <a:rPr lang="en-US" sz="2800" dirty="0"/>
              <a:t>, levels = 1:5 ,</a:t>
            </a:r>
            <a:br>
              <a:rPr lang="en-US" sz="2800" dirty="0"/>
            </a:br>
            <a:r>
              <a:rPr lang="en-US" sz="2800" dirty="0"/>
              <a:t>	 labels = c( 'Excellent' , 'Very Good' , 'Good' , 'Fair' , 'Poor’ ))</a:t>
            </a:r>
          </a:p>
          <a:p>
            <a:endParaRPr lang="en-US" sz="2800" dirty="0"/>
          </a:p>
          <a:p>
            <a:pPr lvl="1"/>
            <a:r>
              <a:rPr lang="en-US" sz="2800" dirty="0"/>
              <a:t># levels = the number of options for each variable</a:t>
            </a:r>
          </a:p>
          <a:p>
            <a:pPr lvl="2"/>
            <a:r>
              <a:rPr lang="en-US" sz="2000" dirty="0"/>
              <a:t>Like a multiple choice test (A, B, C, D or 1,2, 3, 4)</a:t>
            </a:r>
          </a:p>
          <a:p>
            <a:pPr lvl="1"/>
            <a:r>
              <a:rPr lang="en-US" sz="2800" dirty="0"/>
              <a:t># labels = the word that is glued to the value or level of each option for a variable</a:t>
            </a:r>
          </a:p>
          <a:p>
            <a:pPr lvl="2"/>
            <a:r>
              <a:rPr lang="en-US" sz="2000" dirty="0"/>
              <a:t>Describes the variable, levels, or values</a:t>
            </a:r>
          </a:p>
          <a:p>
            <a:pPr lvl="1"/>
            <a:r>
              <a:rPr lang="en-US" sz="2800" dirty="0"/>
              <a:t># values = numbers that would be used for calculations</a:t>
            </a:r>
          </a:p>
          <a:p>
            <a:pPr lvl="1"/>
            <a:r>
              <a:rPr lang="en-US" sz="2800" dirty="0"/>
              <a:t># factors = kind of like a paperclip holding together the variable, levels, labels, and values</a:t>
            </a:r>
          </a:p>
        </p:txBody>
      </p:sp>
    </p:spTree>
    <p:extLst>
      <p:ext uri="{BB962C8B-B14F-4D97-AF65-F5344CB8AC3E}">
        <p14:creationId xmlns:p14="http://schemas.microsoft.com/office/powerpoint/2010/main" val="763902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ata Object Type and Structure">
            <a:extLst>
              <a:ext uri="{FF2B5EF4-FFF2-40B4-BE49-F238E27FC236}">
                <a16:creationId xmlns:a16="http://schemas.microsoft.com/office/drawing/2014/main" id="{4A9BC27B-559E-4D81-8E28-7A7B679D4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98" y="356143"/>
            <a:ext cx="7122023" cy="344038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265F27D-BBBA-40F7-A776-BFFD906AE1DA}"/>
              </a:ext>
            </a:extLst>
          </p:cNvPr>
          <p:cNvSpPr>
            <a:spLocks noGrp="1"/>
          </p:cNvSpPr>
          <p:nvPr>
            <p:ph idx="1"/>
          </p:nvPr>
        </p:nvSpPr>
        <p:spPr>
          <a:xfrm>
            <a:off x="7087730" y="837447"/>
            <a:ext cx="4708030" cy="2079489"/>
          </a:xfrm>
        </p:spPr>
        <p:txBody>
          <a:bodyPr>
            <a:normAutofit fontScale="92500" lnSpcReduction="10000"/>
          </a:bodyPr>
          <a:lstStyle/>
          <a:p>
            <a:r>
              <a:rPr lang="en-US" sz="2400" dirty="0"/>
              <a:t>a  is an object that is a vector, only contains one type of information. Either a word or a number.</a:t>
            </a:r>
          </a:p>
          <a:p>
            <a:r>
              <a:rPr lang="en-US" sz="2400" dirty="0" err="1"/>
              <a:t>a.fact</a:t>
            </a:r>
            <a:r>
              <a:rPr lang="en-US" sz="2400" dirty="0"/>
              <a:t>  is an object that is a factor, it contains multiple types of information for each variable</a:t>
            </a:r>
          </a:p>
          <a:p>
            <a:endParaRPr lang="en-US" sz="1000" dirty="0"/>
          </a:p>
        </p:txBody>
      </p:sp>
      <p:sp>
        <p:nvSpPr>
          <p:cNvPr id="5" name="TextBox 4">
            <a:extLst>
              <a:ext uri="{FF2B5EF4-FFF2-40B4-BE49-F238E27FC236}">
                <a16:creationId xmlns:a16="http://schemas.microsoft.com/office/drawing/2014/main" id="{6EB48AF1-3536-44C0-AA1E-F26EDC483510}"/>
              </a:ext>
            </a:extLst>
          </p:cNvPr>
          <p:cNvSpPr txBox="1"/>
          <p:nvPr/>
        </p:nvSpPr>
        <p:spPr>
          <a:xfrm>
            <a:off x="322326" y="3941065"/>
            <a:ext cx="11869674" cy="2237536"/>
          </a:xfrm>
          <a:prstGeom prst="rect">
            <a:avLst/>
          </a:prstGeom>
          <a:noFill/>
        </p:spPr>
        <p:txBody>
          <a:bodyPr wrap="square">
            <a:spAutoFit/>
          </a:bodyPr>
          <a:lstStyle/>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lang="en-US" sz="2000" dirty="0"/>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Attributes can be labels, levels, values, and more ways of describing data in the data frame</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4"/>
              </a:rPr>
              <a:t>https://mgimond.github.io/ES218/Week02a.html</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for an even more detail explanation with examples</a:t>
            </a:r>
          </a:p>
        </p:txBody>
      </p:sp>
    </p:spTree>
    <p:extLst>
      <p:ext uri="{BB962C8B-B14F-4D97-AF65-F5344CB8AC3E}">
        <p14:creationId xmlns:p14="http://schemas.microsoft.com/office/powerpoint/2010/main" val="25126564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dirty="0"/>
              <a:t>Manipulating and Recoding Variables</a:t>
            </a:r>
            <a:r>
              <a:rPr lang="en-US" dirty="0"/>
              <a:t>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9115247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04220" y="771525"/>
            <a:ext cx="10237057" cy="857250"/>
          </a:xfrm>
        </p:spPr>
        <p:txBody>
          <a:bodyPr>
            <a:normAutofit/>
          </a:bodyPr>
          <a:lstStyle/>
          <a:p>
            <a:r>
              <a:rPr lang="en-US" dirty="0"/>
              <a:t>Game Plan: Manipulating Data in R</a:t>
            </a:r>
          </a:p>
        </p:txBody>
      </p:sp>
      <p:sp>
        <p:nvSpPr>
          <p:cNvPr id="3" name="Content Placeholder 2"/>
          <p:cNvSpPr>
            <a:spLocks noGrp="1"/>
          </p:cNvSpPr>
          <p:nvPr>
            <p:ph idx="1"/>
            <p:custDataLst>
              <p:tags r:id="rId3"/>
            </p:custDataLst>
          </p:nvPr>
        </p:nvSpPr>
        <p:spPr>
          <a:xfrm>
            <a:off x="604220" y="1870200"/>
            <a:ext cx="8518179" cy="4566600"/>
          </a:xfrm>
        </p:spPr>
        <p:txBody>
          <a:bodyPr>
            <a:normAutofit/>
          </a:bodyPr>
          <a:lstStyle/>
          <a:p>
            <a:r>
              <a:rPr lang="en-US" sz="3200" dirty="0"/>
              <a:t>Defining missing values for variables</a:t>
            </a:r>
          </a:p>
          <a:p>
            <a:r>
              <a:rPr lang="en-US" sz="3200" dirty="0"/>
              <a:t>Recoding a variable into a new variable</a:t>
            </a:r>
          </a:p>
          <a:p>
            <a:pPr lvl="1"/>
            <a:r>
              <a:rPr lang="en-US" sz="2800" dirty="0"/>
              <a:t>Why?</a:t>
            </a:r>
          </a:p>
          <a:p>
            <a:r>
              <a:rPr lang="en-US" sz="3200" dirty="0"/>
              <a:t>Combining two or more variables</a:t>
            </a:r>
          </a:p>
          <a:p>
            <a:pPr lvl="1"/>
            <a:r>
              <a:rPr lang="en-US" sz="2800" dirty="0"/>
              <a:t>Why?</a:t>
            </a:r>
          </a:p>
          <a:p>
            <a:r>
              <a:rPr lang="en-US" sz="3200" dirty="0"/>
              <a:t>Creating variable and value labels for newly created variables</a:t>
            </a:r>
          </a:p>
          <a:p>
            <a:pPr lvl="1"/>
            <a:r>
              <a:rPr lang="en-US" sz="2800" dirty="0"/>
              <a:t>Why?</a:t>
            </a:r>
          </a:p>
          <a:p>
            <a:pPr lvl="1"/>
            <a:endParaRPr lang="en-US" dirty="0"/>
          </a:p>
        </p:txBody>
      </p:sp>
    </p:spTree>
    <p:custDataLst>
      <p:tags r:id="rId1"/>
    </p:custDataLst>
    <p:extLst>
      <p:ext uri="{BB962C8B-B14F-4D97-AF65-F5344CB8AC3E}">
        <p14:creationId xmlns:p14="http://schemas.microsoft.com/office/powerpoint/2010/main" val="748798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5714-FB7E-42CF-A165-1EEAB24440DA}"/>
              </a:ext>
            </a:extLst>
          </p:cNvPr>
          <p:cNvSpPr>
            <a:spLocks noGrp="1"/>
          </p:cNvSpPr>
          <p:nvPr>
            <p:ph type="title"/>
          </p:nvPr>
        </p:nvSpPr>
        <p:spPr/>
        <p:txBody>
          <a:bodyPr/>
          <a:lstStyle/>
          <a:p>
            <a:r>
              <a:rPr lang="en-US" dirty="0"/>
              <a:t>Useful Functions and Packages </a:t>
            </a:r>
          </a:p>
        </p:txBody>
      </p:sp>
      <p:sp>
        <p:nvSpPr>
          <p:cNvPr id="3" name="Content Placeholder 2">
            <a:extLst>
              <a:ext uri="{FF2B5EF4-FFF2-40B4-BE49-F238E27FC236}">
                <a16:creationId xmlns:a16="http://schemas.microsoft.com/office/drawing/2014/main" id="{79289FBC-D69C-461E-9ECA-E5B03A149FE9}"/>
              </a:ext>
            </a:extLst>
          </p:cNvPr>
          <p:cNvSpPr>
            <a:spLocks noGrp="1"/>
          </p:cNvSpPr>
          <p:nvPr>
            <p:ph idx="1"/>
          </p:nvPr>
        </p:nvSpPr>
        <p:spPr/>
        <p:txBody>
          <a:bodyPr>
            <a:normAutofit/>
          </a:bodyPr>
          <a:lstStyle/>
          <a:p>
            <a:r>
              <a:rPr lang="en-US" sz="2800" dirty="0"/>
              <a:t>filter() to select cases based on their values.</a:t>
            </a:r>
          </a:p>
          <a:p>
            <a:r>
              <a:rPr lang="en-US" sz="2800" dirty="0"/>
              <a:t>arrange() to reorder the cases.</a:t>
            </a:r>
          </a:p>
          <a:p>
            <a:r>
              <a:rPr lang="en-US" sz="2800" dirty="0"/>
              <a:t>select() and rename() to select variables based on their names.</a:t>
            </a:r>
          </a:p>
          <a:p>
            <a:r>
              <a:rPr lang="en-US" sz="2800" dirty="0"/>
              <a:t>mutate() and transmute() to add new variables that are functions of existing variables.</a:t>
            </a:r>
          </a:p>
          <a:p>
            <a:r>
              <a:rPr lang="en-US" sz="2800" dirty="0"/>
              <a:t>summarize() to condense multiple values to a single value.</a:t>
            </a:r>
          </a:p>
        </p:txBody>
      </p:sp>
    </p:spTree>
    <p:extLst>
      <p:ext uri="{BB962C8B-B14F-4D97-AF65-F5344CB8AC3E}">
        <p14:creationId xmlns:p14="http://schemas.microsoft.com/office/powerpoint/2010/main" val="3981426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Look at a Variable: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173318" y="1804895"/>
            <a:ext cx="6487944" cy="1261034"/>
          </a:xfrm>
        </p:spPr>
        <p:txBody>
          <a:bodyPr>
            <a:normAutofit lnSpcReduction="10000"/>
          </a:bodyPr>
          <a:lstStyle/>
          <a:p>
            <a:r>
              <a:rPr lang="en-US" dirty="0"/>
              <a:t> &gt;  ANESdf$V161115 		#type in Console</a:t>
            </a:r>
          </a:p>
          <a:p>
            <a:r>
              <a:rPr lang="en-US" dirty="0"/>
              <a:t>Get output for that variable. </a:t>
            </a:r>
          </a:p>
          <a:p>
            <a:r>
              <a:rPr lang="en-US" dirty="0"/>
              <a:t>Shows first 1000 observations and information on labels. </a:t>
            </a:r>
          </a:p>
        </p:txBody>
      </p:sp>
      <p:grpSp>
        <p:nvGrpSpPr>
          <p:cNvPr id="22" name="Group 21">
            <a:extLst>
              <a:ext uri="{FF2B5EF4-FFF2-40B4-BE49-F238E27FC236}">
                <a16:creationId xmlns:a16="http://schemas.microsoft.com/office/drawing/2014/main" id="{4283D7B8-37A4-4FBC-B623-79A80BA745E4}"/>
              </a:ext>
            </a:extLst>
          </p:cNvPr>
          <p:cNvGrpSpPr/>
          <p:nvPr/>
        </p:nvGrpSpPr>
        <p:grpSpPr>
          <a:xfrm>
            <a:off x="6661262" y="1880976"/>
            <a:ext cx="5558691" cy="3928353"/>
            <a:chOff x="6661262" y="1880976"/>
            <a:chExt cx="5558691" cy="3928353"/>
          </a:xfrm>
        </p:grpSpPr>
        <p:pic>
          <p:nvPicPr>
            <p:cNvPr id="9" name="Picture 8">
              <a:extLst>
                <a:ext uri="{FF2B5EF4-FFF2-40B4-BE49-F238E27FC236}">
                  <a16:creationId xmlns:a16="http://schemas.microsoft.com/office/drawing/2014/main" id="{065BE9C6-E169-4315-B82E-B8ED87F11784}"/>
                </a:ext>
              </a:extLst>
            </p:cNvPr>
            <p:cNvPicPr>
              <a:picLocks noChangeAspect="1"/>
            </p:cNvPicPr>
            <p:nvPr/>
          </p:nvPicPr>
          <p:blipFill>
            <a:blip r:embed="rId3"/>
            <a:stretch>
              <a:fillRect/>
            </a:stretch>
          </p:blipFill>
          <p:spPr>
            <a:xfrm>
              <a:off x="6804346" y="3507393"/>
              <a:ext cx="5415607" cy="2301936"/>
            </a:xfrm>
            <a:prstGeom prst="rect">
              <a:avLst/>
            </a:prstGeom>
          </p:spPr>
        </p:pic>
        <p:pic>
          <p:nvPicPr>
            <p:cNvPr id="10" name="Picture 9">
              <a:extLst>
                <a:ext uri="{FF2B5EF4-FFF2-40B4-BE49-F238E27FC236}">
                  <a16:creationId xmlns:a16="http://schemas.microsoft.com/office/drawing/2014/main" id="{197375EF-5DEB-41B8-88EC-E4DB411347D2}"/>
                </a:ext>
              </a:extLst>
            </p:cNvPr>
            <p:cNvPicPr>
              <a:picLocks noChangeAspect="1"/>
            </p:cNvPicPr>
            <p:nvPr/>
          </p:nvPicPr>
          <p:blipFill>
            <a:blip r:embed="rId4"/>
            <a:stretch>
              <a:fillRect/>
            </a:stretch>
          </p:blipFill>
          <p:spPr>
            <a:xfrm>
              <a:off x="6661262" y="1880976"/>
              <a:ext cx="4980902" cy="1626417"/>
            </a:xfrm>
            <a:prstGeom prst="rect">
              <a:avLst/>
            </a:prstGeom>
          </p:spPr>
        </p:pic>
      </p:grpSp>
      <p:grpSp>
        <p:nvGrpSpPr>
          <p:cNvPr id="21" name="Group 20">
            <a:extLst>
              <a:ext uri="{FF2B5EF4-FFF2-40B4-BE49-F238E27FC236}">
                <a16:creationId xmlns:a16="http://schemas.microsoft.com/office/drawing/2014/main" id="{F12F72C8-F743-4912-8DEC-60683EE0F7F0}"/>
              </a:ext>
            </a:extLst>
          </p:cNvPr>
          <p:cNvGrpSpPr/>
          <p:nvPr/>
        </p:nvGrpSpPr>
        <p:grpSpPr>
          <a:xfrm>
            <a:off x="454472" y="3073965"/>
            <a:ext cx="5629001" cy="2735364"/>
            <a:chOff x="430305" y="2363491"/>
            <a:chExt cx="5629001" cy="2735364"/>
          </a:xfrm>
        </p:grpSpPr>
        <p:pic>
          <p:nvPicPr>
            <p:cNvPr id="7" name="Picture 6">
              <a:extLst>
                <a:ext uri="{FF2B5EF4-FFF2-40B4-BE49-F238E27FC236}">
                  <a16:creationId xmlns:a16="http://schemas.microsoft.com/office/drawing/2014/main" id="{07A97F58-206A-47C5-8CDD-E9F2C637C265}"/>
                </a:ext>
              </a:extLst>
            </p:cNvPr>
            <p:cNvPicPr>
              <a:picLocks noChangeAspect="1"/>
            </p:cNvPicPr>
            <p:nvPr/>
          </p:nvPicPr>
          <p:blipFill>
            <a:blip r:embed="rId5"/>
            <a:stretch>
              <a:fillRect/>
            </a:stretch>
          </p:blipFill>
          <p:spPr>
            <a:xfrm>
              <a:off x="827651" y="2363491"/>
              <a:ext cx="5043633" cy="1742344"/>
            </a:xfrm>
            <a:prstGeom prst="rect">
              <a:avLst/>
            </a:prstGeom>
          </p:spPr>
        </p:pic>
        <p:sp>
          <p:nvSpPr>
            <p:cNvPr id="19" name="Arrow: Right 18">
              <a:extLst>
                <a:ext uri="{FF2B5EF4-FFF2-40B4-BE49-F238E27FC236}">
                  <a16:creationId xmlns:a16="http://schemas.microsoft.com/office/drawing/2014/main" id="{B9AFAC40-55B3-4B8F-A60E-248943A558E0}"/>
                </a:ext>
              </a:extLst>
            </p:cNvPr>
            <p:cNvSpPr/>
            <p:nvPr/>
          </p:nvSpPr>
          <p:spPr>
            <a:xfrm rot="17960462">
              <a:off x="969433" y="3950295"/>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5AEC1B5E-6E7F-423B-9ABF-A21EA1A69AF7}"/>
                </a:ext>
              </a:extLst>
            </p:cNvPr>
            <p:cNvSpPr/>
            <p:nvPr/>
          </p:nvSpPr>
          <p:spPr>
            <a:xfrm rot="13992193">
              <a:off x="2942712" y="3955122"/>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E2247E-8C31-475F-A751-5C3B13FE24C1}"/>
                </a:ext>
              </a:extLst>
            </p:cNvPr>
            <p:cNvSpPr txBox="1"/>
            <p:nvPr/>
          </p:nvSpPr>
          <p:spPr>
            <a:xfrm>
              <a:off x="3249618" y="4267858"/>
              <a:ext cx="2809688"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variable you want </a:t>
              </a:r>
            </a:p>
          </p:txBody>
        </p:sp>
        <p:sp>
          <p:nvSpPr>
            <p:cNvPr id="6" name="TextBox 5">
              <a:extLst>
                <a:ext uri="{FF2B5EF4-FFF2-40B4-BE49-F238E27FC236}">
                  <a16:creationId xmlns:a16="http://schemas.microsoft.com/office/drawing/2014/main" id="{81610427-2FB4-485E-B4C6-2DB44BFD55A8}"/>
                </a:ext>
              </a:extLst>
            </p:cNvPr>
            <p:cNvSpPr txBox="1"/>
            <p:nvPr/>
          </p:nvSpPr>
          <p:spPr>
            <a:xfrm>
              <a:off x="430305" y="4267858"/>
              <a:ext cx="2558676"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dataset to use</a:t>
              </a:r>
            </a:p>
          </p:txBody>
        </p:sp>
      </p:grpSp>
    </p:spTree>
    <p:extLst>
      <p:ext uri="{BB962C8B-B14F-4D97-AF65-F5344CB8AC3E}">
        <p14:creationId xmlns:p14="http://schemas.microsoft.com/office/powerpoint/2010/main" val="2332415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Attributes: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3747248" y="1778659"/>
            <a:ext cx="5432611" cy="1513043"/>
          </a:xfrm>
        </p:spPr>
        <p:txBody>
          <a:bodyPr>
            <a:normAutofit/>
          </a:bodyPr>
          <a:lstStyle/>
          <a:p>
            <a:r>
              <a:rPr lang="en-US" dirty="0"/>
              <a:t># type in Console or project file</a:t>
            </a:r>
          </a:p>
          <a:p>
            <a:r>
              <a:rPr lang="en-US" dirty="0"/>
              <a:t>&gt; attributes(ANESdf$V161115) 	</a:t>
            </a:r>
          </a:p>
        </p:txBody>
      </p:sp>
      <p:grpSp>
        <p:nvGrpSpPr>
          <p:cNvPr id="11" name="Group 10">
            <a:extLst>
              <a:ext uri="{FF2B5EF4-FFF2-40B4-BE49-F238E27FC236}">
                <a16:creationId xmlns:a16="http://schemas.microsoft.com/office/drawing/2014/main" id="{121C70D1-2ACD-4E71-95BA-9ECF53378D53}"/>
              </a:ext>
            </a:extLst>
          </p:cNvPr>
          <p:cNvGrpSpPr/>
          <p:nvPr/>
        </p:nvGrpSpPr>
        <p:grpSpPr>
          <a:xfrm>
            <a:off x="140446" y="2579064"/>
            <a:ext cx="11955931" cy="4043052"/>
            <a:chOff x="140446" y="2579064"/>
            <a:chExt cx="11955931" cy="4043052"/>
          </a:xfrm>
        </p:grpSpPr>
        <p:pic>
          <p:nvPicPr>
            <p:cNvPr id="4" name="Picture 3">
              <a:extLst>
                <a:ext uri="{FF2B5EF4-FFF2-40B4-BE49-F238E27FC236}">
                  <a16:creationId xmlns:a16="http://schemas.microsoft.com/office/drawing/2014/main" id="{B3B51201-D9E5-46CA-8729-36A766BC24C8}"/>
                </a:ext>
              </a:extLst>
            </p:cNvPr>
            <p:cNvPicPr>
              <a:picLocks noChangeAspect="1"/>
            </p:cNvPicPr>
            <p:nvPr/>
          </p:nvPicPr>
          <p:blipFill>
            <a:blip r:embed="rId3"/>
            <a:stretch>
              <a:fillRect/>
            </a:stretch>
          </p:blipFill>
          <p:spPr>
            <a:xfrm>
              <a:off x="140446" y="2579064"/>
              <a:ext cx="11385177" cy="3619225"/>
            </a:xfrm>
            <a:prstGeom prst="rect">
              <a:avLst/>
            </a:prstGeom>
          </p:spPr>
        </p:pic>
        <p:sp>
          <p:nvSpPr>
            <p:cNvPr id="14" name="TextBox 13">
              <a:extLst>
                <a:ext uri="{FF2B5EF4-FFF2-40B4-BE49-F238E27FC236}">
                  <a16:creationId xmlns:a16="http://schemas.microsoft.com/office/drawing/2014/main" id="{F9BF2AEF-DBCF-452D-80E2-C3ACB713F6A5}"/>
                </a:ext>
              </a:extLst>
            </p:cNvPr>
            <p:cNvSpPr txBox="1"/>
            <p:nvPr/>
          </p:nvSpPr>
          <p:spPr>
            <a:xfrm>
              <a:off x="4673600" y="2855955"/>
              <a:ext cx="430248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 = label of the question. “Pre” means the question was asked before the election.</a:t>
              </a:r>
            </a:p>
          </p:txBody>
        </p:sp>
        <p:sp>
          <p:nvSpPr>
            <p:cNvPr id="16" name="TextBox 15">
              <a:extLst>
                <a:ext uri="{FF2B5EF4-FFF2-40B4-BE49-F238E27FC236}">
                  <a16:creationId xmlns:a16="http://schemas.microsoft.com/office/drawing/2014/main" id="{E2945F0F-C42A-4FCA-BC47-6741B1A0B7B4}"/>
                </a:ext>
              </a:extLst>
            </p:cNvPr>
            <p:cNvSpPr txBox="1"/>
            <p:nvPr/>
          </p:nvSpPr>
          <p:spPr>
            <a:xfrm>
              <a:off x="2366683" y="4050789"/>
              <a:ext cx="972969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$class = haven was the program used to read in the data. Creates a temporary class that allows you to turn it into a more useful “factor.” Normally would want it to say “factor” or “numeric” for an analysis</a:t>
              </a:r>
            </a:p>
          </p:txBody>
        </p:sp>
        <p:sp>
          <p:nvSpPr>
            <p:cNvPr id="17" name="TextBox 16">
              <a:extLst>
                <a:ext uri="{FF2B5EF4-FFF2-40B4-BE49-F238E27FC236}">
                  <a16:creationId xmlns:a16="http://schemas.microsoft.com/office/drawing/2014/main" id="{C97B805F-00D9-45AC-95C5-1A95EA33F5CC}"/>
                </a:ext>
              </a:extLst>
            </p:cNvPr>
            <p:cNvSpPr txBox="1"/>
            <p:nvPr/>
          </p:nvSpPr>
          <p:spPr>
            <a:xfrm>
              <a:off x="140446" y="5975785"/>
              <a:ext cx="6606988"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$labels = description of the variable. Combined information from datafile for numeric values and text descriptions</a:t>
              </a:r>
            </a:p>
          </p:txBody>
        </p:sp>
      </p:grpSp>
      <p:sp>
        <p:nvSpPr>
          <p:cNvPr id="18" name="Arrow: Right 17">
            <a:extLst>
              <a:ext uri="{FF2B5EF4-FFF2-40B4-BE49-F238E27FC236}">
                <a16:creationId xmlns:a16="http://schemas.microsoft.com/office/drawing/2014/main" id="{CAEB2382-03B3-442E-923B-D3BE63F6E738}"/>
              </a:ext>
            </a:extLst>
          </p:cNvPr>
          <p:cNvSpPr/>
          <p:nvPr/>
        </p:nvSpPr>
        <p:spPr>
          <a:xfrm rot="14529262">
            <a:off x="13299782" y="5903727"/>
            <a:ext cx="1013503" cy="250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8523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67F04C-A234-4644-88B8-597CE8872913}"/>
              </a:ext>
            </a:extLst>
          </p:cNvPr>
          <p:cNvPicPr>
            <a:picLocks noChangeAspect="1"/>
          </p:cNvPicPr>
          <p:nvPr/>
        </p:nvPicPr>
        <p:blipFill>
          <a:blip r:embed="rId3"/>
          <a:stretch>
            <a:fillRect/>
          </a:stretch>
        </p:blipFill>
        <p:spPr>
          <a:xfrm>
            <a:off x="5952564" y="2792950"/>
            <a:ext cx="5528236" cy="2534783"/>
          </a:xfrm>
          <a:prstGeom prst="rect">
            <a:avLst/>
          </a:prstGeom>
        </p:spPr>
      </p:pic>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Frequencies: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292848" y="1785968"/>
            <a:ext cx="5772673" cy="4567019"/>
          </a:xfrm>
        </p:spPr>
        <p:txBody>
          <a:bodyPr>
            <a:normAutofit/>
          </a:bodyPr>
          <a:lstStyle/>
          <a:p>
            <a:r>
              <a:rPr lang="en-US" sz="2400" dirty="0"/>
              <a:t>&gt;  table(ANESdf$V161115)</a:t>
            </a:r>
          </a:p>
          <a:p>
            <a:pPr lvl="1"/>
            <a:r>
              <a:rPr lang="en-US" sz="2000" dirty="0"/>
              <a:t>Shows frequency of observations for each coded option</a:t>
            </a:r>
          </a:p>
          <a:p>
            <a:pPr lvl="2"/>
            <a:r>
              <a:rPr lang="en-US" sz="1600" dirty="0"/>
              <a:t>742 selected the option that was coded 1	</a:t>
            </a:r>
          </a:p>
          <a:p>
            <a:pPr lvl="2"/>
            <a:r>
              <a:rPr lang="en-US" sz="1600" dirty="0"/>
              <a:t>8 people were coded as -9. </a:t>
            </a:r>
          </a:p>
          <a:p>
            <a:r>
              <a:rPr lang="en-US" sz="2400" dirty="0"/>
              <a:t>&gt; mean(ANESdf$V161115)</a:t>
            </a:r>
          </a:p>
          <a:p>
            <a:pPr lvl="1"/>
            <a:r>
              <a:rPr lang="en-US" sz="2000" dirty="0"/>
              <a:t>R sometimes knows to use the numeric part of the label</a:t>
            </a:r>
          </a:p>
          <a:p>
            <a:pPr lvl="2"/>
            <a:r>
              <a:rPr lang="en-US" sz="1600" dirty="0"/>
              <a:t>There are better ways of data management</a:t>
            </a:r>
          </a:p>
          <a:p>
            <a:r>
              <a:rPr lang="en-US" sz="2400" dirty="0"/>
              <a:t>Is this useful? Does it tell you anything? </a:t>
            </a:r>
          </a:p>
          <a:p>
            <a:r>
              <a:rPr lang="en-US" sz="2400" dirty="0"/>
              <a:t>Only if you look at the Codebook!</a:t>
            </a:r>
          </a:p>
        </p:txBody>
      </p:sp>
      <p:sp>
        <p:nvSpPr>
          <p:cNvPr id="13" name="Arrow: Right 12">
            <a:extLst>
              <a:ext uri="{FF2B5EF4-FFF2-40B4-BE49-F238E27FC236}">
                <a16:creationId xmlns:a16="http://schemas.microsoft.com/office/drawing/2014/main" id="{137BBB6A-5B55-41F3-A5A9-DF186DAFB4AF}"/>
              </a:ext>
            </a:extLst>
          </p:cNvPr>
          <p:cNvSpPr/>
          <p:nvPr/>
        </p:nvSpPr>
        <p:spPr>
          <a:xfrm rot="17349054">
            <a:off x="6036709" y="5245016"/>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E6B55EFE-56DD-4E41-8218-6B8EECA8D232}"/>
              </a:ext>
            </a:extLst>
          </p:cNvPr>
          <p:cNvSpPr/>
          <p:nvPr/>
        </p:nvSpPr>
        <p:spPr>
          <a:xfrm rot="6409800" flipV="1">
            <a:off x="9587718" y="3418931"/>
            <a:ext cx="1790021" cy="264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9BF2AEF-DBCF-452D-80E2-C3ACB713F6A5}"/>
              </a:ext>
            </a:extLst>
          </p:cNvPr>
          <p:cNvSpPr txBox="1"/>
          <p:nvPr/>
        </p:nvSpPr>
        <p:spPr>
          <a:xfrm>
            <a:off x="8211670" y="1961953"/>
            <a:ext cx="3998281"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Top row is potential responses coded as an integer.</a:t>
            </a:r>
          </a:p>
        </p:txBody>
      </p:sp>
      <p:sp>
        <p:nvSpPr>
          <p:cNvPr id="8" name="TextBox 7">
            <a:extLst>
              <a:ext uri="{FF2B5EF4-FFF2-40B4-BE49-F238E27FC236}">
                <a16:creationId xmlns:a16="http://schemas.microsoft.com/office/drawing/2014/main" id="{5256306A-67AA-4759-991B-FC40AFEC8F84}"/>
              </a:ext>
            </a:extLst>
          </p:cNvPr>
          <p:cNvSpPr txBox="1"/>
          <p:nvPr/>
        </p:nvSpPr>
        <p:spPr>
          <a:xfrm>
            <a:off x="5901766" y="5376341"/>
            <a:ext cx="6113354"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Bottom row is number of people who selected each potential response.</a:t>
            </a:r>
          </a:p>
        </p:txBody>
      </p:sp>
    </p:spTree>
    <p:extLst>
      <p:ext uri="{BB962C8B-B14F-4D97-AF65-F5344CB8AC3E}">
        <p14:creationId xmlns:p14="http://schemas.microsoft.com/office/powerpoint/2010/main" val="42221210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EBF0-A084-4CA5-8CE8-67D5E2032D18}"/>
              </a:ext>
            </a:extLst>
          </p:cNvPr>
          <p:cNvSpPr>
            <a:spLocks noGrp="1"/>
          </p:cNvSpPr>
          <p:nvPr>
            <p:ph type="title"/>
          </p:nvPr>
        </p:nvSpPr>
        <p:spPr/>
        <p:txBody>
          <a:bodyPr/>
          <a:lstStyle/>
          <a:p>
            <a:r>
              <a:rPr lang="en-US" dirty="0"/>
              <a:t>Create a Smaller Dataset: Subset Data</a:t>
            </a:r>
          </a:p>
        </p:txBody>
      </p:sp>
      <p:sp>
        <p:nvSpPr>
          <p:cNvPr id="3" name="Content Placeholder 2">
            <a:extLst>
              <a:ext uri="{FF2B5EF4-FFF2-40B4-BE49-F238E27FC236}">
                <a16:creationId xmlns:a16="http://schemas.microsoft.com/office/drawing/2014/main" id="{CDAF8FF4-5FFD-475C-9DD5-7F42349D737B}"/>
              </a:ext>
            </a:extLst>
          </p:cNvPr>
          <p:cNvSpPr>
            <a:spLocks noGrp="1"/>
          </p:cNvSpPr>
          <p:nvPr>
            <p:ph idx="1"/>
          </p:nvPr>
        </p:nvSpPr>
        <p:spPr>
          <a:xfrm>
            <a:off x="585788" y="1845733"/>
            <a:ext cx="11606212" cy="4540779"/>
          </a:xfrm>
        </p:spPr>
        <p:txBody>
          <a:bodyPr>
            <a:normAutofit fontScale="92500" lnSpcReduction="20000"/>
          </a:bodyPr>
          <a:lstStyle/>
          <a:p>
            <a:pPr lvl="1"/>
            <a:r>
              <a:rPr lang="en-US" sz="2400" dirty="0"/>
              <a:t>Notice there are 4270 variables in the ANES dataset</a:t>
            </a:r>
          </a:p>
          <a:p>
            <a:pPr lvl="2"/>
            <a:r>
              <a:rPr lang="en-US" sz="1800" dirty="0"/>
              <a:t>You probably don’t need them all. </a:t>
            </a:r>
          </a:p>
          <a:p>
            <a:pPr lvl="2"/>
            <a:endParaRPr lang="en-US" sz="1800" dirty="0"/>
          </a:p>
          <a:p>
            <a:pPr>
              <a:spcBef>
                <a:spcPts val="0"/>
              </a:spcBef>
              <a:spcAft>
                <a:spcPts val="0"/>
              </a:spcAft>
            </a:pPr>
            <a:r>
              <a:rPr lang="en-US" sz="2800" b="1" dirty="0"/>
              <a:t>Keep specific variables</a:t>
            </a:r>
          </a:p>
          <a:p>
            <a:pPr>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c(variable1, variable2, variable7:12)</a:t>
            </a:r>
          </a:p>
          <a:p>
            <a:pPr>
              <a:spcBef>
                <a:spcPts val="0"/>
              </a:spcBef>
              <a:spcAft>
                <a:spcPts val="0"/>
              </a:spcAft>
            </a:pPr>
            <a:endParaRPr lang="en-US" sz="2800" dirty="0"/>
          </a:p>
          <a:p>
            <a:pPr>
              <a:lnSpc>
                <a:spcPct val="100000"/>
              </a:lnSpc>
              <a:spcBef>
                <a:spcPts val="0"/>
              </a:spcBef>
              <a:spcAft>
                <a:spcPts val="0"/>
              </a:spcAft>
            </a:pPr>
            <a:r>
              <a:rPr lang="en-US" sz="2800" b="1" dirty="0"/>
              <a:t>Delete specific variables:</a:t>
            </a:r>
          </a:p>
          <a:p>
            <a:pPr>
              <a:lnSpc>
                <a:spcPct val="100000"/>
              </a:lnSpc>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 c(variable1, variable2, variable7:12)</a:t>
            </a:r>
          </a:p>
          <a:p>
            <a:pPr>
              <a:lnSpc>
                <a:spcPct val="100000"/>
              </a:lnSpc>
              <a:spcBef>
                <a:spcPts val="0"/>
              </a:spcBef>
              <a:spcAft>
                <a:spcPts val="0"/>
              </a:spcAft>
            </a:pPr>
            <a:r>
              <a:rPr lang="en-US" sz="2800" i="1" dirty="0"/>
              <a:t># deletes variable1, variable2, and variable 7 through 12</a:t>
            </a:r>
          </a:p>
          <a:p>
            <a:r>
              <a:rPr lang="en-US" sz="2800" b="1" dirty="0"/>
              <a:t>Make our dataset smaller:</a:t>
            </a:r>
            <a:br>
              <a:rPr lang="en-US" sz="2800" dirty="0"/>
            </a:br>
            <a:r>
              <a:rPr lang="en-US" sz="2800" dirty="0"/>
              <a:t>ANES &lt;- subset(ANES, select=-c(V161363a:V168528)) </a:t>
            </a:r>
          </a:p>
          <a:p>
            <a:r>
              <a:rPr lang="en-US" sz="2800" i="1" dirty="0"/>
              <a:t># deletes a bunch of variables/columns listed in the codebook that aren’t main variables</a:t>
            </a:r>
          </a:p>
        </p:txBody>
      </p:sp>
    </p:spTree>
    <p:extLst>
      <p:ext uri="{BB962C8B-B14F-4D97-AF65-F5344CB8AC3E}">
        <p14:creationId xmlns:p14="http://schemas.microsoft.com/office/powerpoint/2010/main" val="10877330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235100" y="771525"/>
            <a:ext cx="10370746" cy="857250"/>
          </a:xfrm>
        </p:spPr>
        <p:txBody>
          <a:bodyPr>
            <a:normAutofit/>
          </a:bodyPr>
          <a:lstStyle/>
          <a:p>
            <a:r>
              <a:rPr lang="en-US" dirty="0"/>
              <a:t>Defining Missing Values = NA in R</a:t>
            </a:r>
          </a:p>
        </p:txBody>
      </p:sp>
      <p:sp>
        <p:nvSpPr>
          <p:cNvPr id="3" name="Content Placeholder 2"/>
          <p:cNvSpPr>
            <a:spLocks noGrp="1"/>
          </p:cNvSpPr>
          <p:nvPr>
            <p:ph idx="1"/>
            <p:custDataLst>
              <p:tags r:id="rId3"/>
            </p:custDataLst>
          </p:nvPr>
        </p:nvSpPr>
        <p:spPr>
          <a:xfrm>
            <a:off x="394571" y="1771199"/>
            <a:ext cx="11705572" cy="4961541"/>
          </a:xfrm>
        </p:spPr>
        <p:txBody>
          <a:bodyPr>
            <a:normAutofit/>
          </a:bodyPr>
          <a:lstStyle/>
          <a:p>
            <a:pPr>
              <a:buFont typeface="Arial" panose="020B0604020202020204" pitchFamily="34" charset="0"/>
              <a:buChar char="•"/>
            </a:pPr>
            <a:r>
              <a:rPr lang="en-US" sz="3200" dirty="0"/>
              <a:t> Respondents who said “I don’t know” or refused to answer</a:t>
            </a:r>
          </a:p>
          <a:p>
            <a:pPr>
              <a:buFont typeface="Arial" panose="020B0604020202020204" pitchFamily="34" charset="0"/>
              <a:buChar char="•"/>
            </a:pPr>
            <a:r>
              <a:rPr lang="en-US" sz="3200" dirty="0"/>
              <a:t> Respondents who weren’t asked the question (e.g., men for questions about </a:t>
            </a:r>
            <a:r>
              <a:rPr lang="en-US" sz="3200" i="1" dirty="0"/>
              <a:t>pregnancy</a:t>
            </a:r>
            <a:r>
              <a:rPr lang="en-US" sz="3200" dirty="0"/>
              <a:t>)</a:t>
            </a:r>
          </a:p>
          <a:p>
            <a:pPr>
              <a:buFont typeface="Arial" panose="020B0604020202020204" pitchFamily="34" charset="0"/>
              <a:buChar char="•"/>
            </a:pPr>
            <a:r>
              <a:rPr lang="en-US" sz="3200" dirty="0"/>
              <a:t> Often, these responses are given numeric codes that separate them from the substantive values (-9, 99, etc.)</a:t>
            </a:r>
          </a:p>
          <a:p>
            <a:pPr>
              <a:buFont typeface="Arial" panose="020B0604020202020204" pitchFamily="34" charset="0"/>
              <a:buChar char="•"/>
            </a:pPr>
            <a:r>
              <a:rPr lang="en-US" sz="3200" dirty="0"/>
              <a:t> Avoid accidentally including them in analysis!</a:t>
            </a:r>
          </a:p>
          <a:p>
            <a:pPr lvl="1">
              <a:buFont typeface="Arial" panose="020B0604020202020204" pitchFamily="34" charset="0"/>
              <a:buChar char="•"/>
            </a:pPr>
            <a:r>
              <a:rPr lang="en-US" sz="2800" dirty="0"/>
              <a:t>Numbers typically don’t have actual meaning</a:t>
            </a:r>
          </a:p>
          <a:p>
            <a:pPr lvl="1">
              <a:buFont typeface="Arial" panose="020B0604020202020204" pitchFamily="34" charset="0"/>
              <a:buChar char="•"/>
            </a:pPr>
            <a:r>
              <a:rPr lang="en-US" sz="2800" dirty="0"/>
              <a:t>They will mess up your calculations unless you change them so that the program recognizes them as “missing” data</a:t>
            </a:r>
          </a:p>
          <a:p>
            <a:pPr lvl="1"/>
            <a:endParaRPr lang="en-US" dirty="0"/>
          </a:p>
        </p:txBody>
      </p:sp>
    </p:spTree>
    <p:custDataLst>
      <p:tags r:id="rId1"/>
    </p:custDataLst>
    <p:extLst>
      <p:ext uri="{BB962C8B-B14F-4D97-AF65-F5344CB8AC3E}">
        <p14:creationId xmlns:p14="http://schemas.microsoft.com/office/powerpoint/2010/main" val="1175470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4781-79B5-4926-87C2-A76451D108A4}"/>
              </a:ext>
            </a:extLst>
          </p:cNvPr>
          <p:cNvSpPr>
            <a:spLocks noGrp="1"/>
          </p:cNvSpPr>
          <p:nvPr>
            <p:ph type="title"/>
          </p:nvPr>
        </p:nvSpPr>
        <p:spPr/>
        <p:txBody>
          <a:bodyPr/>
          <a:lstStyle/>
          <a:p>
            <a:r>
              <a:rPr lang="en-US" dirty="0"/>
              <a:t>Access and Use Public Data</a:t>
            </a:r>
          </a:p>
        </p:txBody>
      </p:sp>
      <p:sp>
        <p:nvSpPr>
          <p:cNvPr id="3" name="Content Placeholder 2">
            <a:extLst>
              <a:ext uri="{FF2B5EF4-FFF2-40B4-BE49-F238E27FC236}">
                <a16:creationId xmlns:a16="http://schemas.microsoft.com/office/drawing/2014/main" id="{E734BC23-5664-497E-B507-319252B6A6A7}"/>
              </a:ext>
            </a:extLst>
          </p:cNvPr>
          <p:cNvSpPr>
            <a:spLocks noGrp="1"/>
          </p:cNvSpPr>
          <p:nvPr>
            <p:ph idx="1"/>
          </p:nvPr>
        </p:nvSpPr>
        <p:spPr/>
        <p:txBody>
          <a:bodyPr/>
          <a:lstStyle/>
          <a:p>
            <a:pPr marL="0" indent="0">
              <a:buNone/>
            </a:pPr>
            <a:r>
              <a:rPr lang="en-US" dirty="0"/>
              <a:t>Github, data.gov, </a:t>
            </a:r>
            <a:r>
              <a:rPr lang="en-US" dirty="0" err="1"/>
              <a:t>chicago</a:t>
            </a:r>
            <a:r>
              <a:rPr lang="en-US" dirty="0"/>
              <a:t>  data portal, federal government websites</a:t>
            </a:r>
          </a:p>
          <a:p>
            <a:endParaRPr lang="en-US" dirty="0"/>
          </a:p>
        </p:txBody>
      </p:sp>
    </p:spTree>
    <p:extLst>
      <p:ext uri="{BB962C8B-B14F-4D97-AF65-F5344CB8AC3E}">
        <p14:creationId xmlns:p14="http://schemas.microsoft.com/office/powerpoint/2010/main" val="34464069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42EDC3-D2E9-4B06-BF2A-20455B95E639}"/>
              </a:ext>
            </a:extLst>
          </p:cNvPr>
          <p:cNvPicPr>
            <a:picLocks noChangeAspect="1"/>
          </p:cNvPicPr>
          <p:nvPr/>
        </p:nvPicPr>
        <p:blipFill rotWithShape="1">
          <a:blip r:embed="rId5"/>
          <a:srcRect l="43156" t="1400" r="646"/>
          <a:stretch/>
        </p:blipFill>
        <p:spPr>
          <a:xfrm>
            <a:off x="6522146" y="44805"/>
            <a:ext cx="5620037" cy="6435964"/>
          </a:xfrm>
          <a:prstGeom prst="rect">
            <a:avLst/>
          </a:prstGeom>
        </p:spPr>
      </p:pic>
      <p:sp>
        <p:nvSpPr>
          <p:cNvPr id="2" name="Title 1"/>
          <p:cNvSpPr>
            <a:spLocks noGrp="1"/>
          </p:cNvSpPr>
          <p:nvPr>
            <p:ph type="title"/>
            <p:custDataLst>
              <p:tags r:id="rId2"/>
            </p:custDataLst>
          </p:nvPr>
        </p:nvSpPr>
        <p:spPr>
          <a:xfrm>
            <a:off x="157365" y="232270"/>
            <a:ext cx="9337363" cy="1001544"/>
          </a:xfrm>
        </p:spPr>
        <p:txBody>
          <a:bodyPr>
            <a:normAutofit/>
          </a:bodyPr>
          <a:lstStyle/>
          <a:p>
            <a:r>
              <a:rPr lang="en-US" dirty="0"/>
              <a:t>Example from a codebook:</a:t>
            </a:r>
          </a:p>
        </p:txBody>
      </p:sp>
      <p:sp>
        <p:nvSpPr>
          <p:cNvPr id="6" name="Content Placeholder 5">
            <a:extLst>
              <a:ext uri="{FF2B5EF4-FFF2-40B4-BE49-F238E27FC236}">
                <a16:creationId xmlns:a16="http://schemas.microsoft.com/office/drawing/2014/main" id="{4B840DBD-EE81-454A-B01C-83D7C897ECC8}"/>
              </a:ext>
            </a:extLst>
          </p:cNvPr>
          <p:cNvSpPr>
            <a:spLocks noGrp="1"/>
          </p:cNvSpPr>
          <p:nvPr>
            <p:ph idx="1"/>
          </p:nvPr>
        </p:nvSpPr>
        <p:spPr>
          <a:xfrm>
            <a:off x="375782" y="1796209"/>
            <a:ext cx="6682635" cy="4684560"/>
          </a:xfrm>
          <a:noFill/>
        </p:spPr>
        <p:txBody>
          <a:bodyPr>
            <a:normAutofit lnSpcReduction="10000"/>
          </a:bodyPr>
          <a:lstStyle/>
          <a:p>
            <a:r>
              <a:rPr lang="en-US" sz="3200" dirty="0"/>
              <a:t>In this case, you would want to recode    -8 and -9 as missing values </a:t>
            </a:r>
          </a:p>
          <a:p>
            <a:pPr lvl="1"/>
            <a:r>
              <a:rPr lang="en-US" sz="2800" dirty="0"/>
              <a:t>When you import a file (depending on the file type), it prompts you with an NA blank box</a:t>
            </a:r>
          </a:p>
          <a:p>
            <a:pPr lvl="1"/>
            <a:r>
              <a:rPr lang="en-US" sz="2800" dirty="0"/>
              <a:t>You can enter the values that you want to become “missing” for entire dataset</a:t>
            </a:r>
          </a:p>
          <a:p>
            <a:pPr lvl="1"/>
            <a:r>
              <a:rPr lang="en-US" sz="2800" dirty="0"/>
              <a:t>This is not always an option</a:t>
            </a:r>
          </a:p>
          <a:p>
            <a:pPr lvl="2"/>
            <a:r>
              <a:rPr lang="en-US" sz="2400" dirty="0"/>
              <a:t>Messy data, different file types, etc.</a:t>
            </a:r>
          </a:p>
          <a:p>
            <a:pPr marL="201168" lvl="1" indent="0">
              <a:buNone/>
            </a:pPr>
            <a:endParaRPr lang="en-US" sz="2800" dirty="0"/>
          </a:p>
          <a:p>
            <a:pPr marL="201168" lvl="1" indent="0">
              <a:buNone/>
            </a:pPr>
            <a:r>
              <a:rPr lang="en-US" sz="2800" dirty="0"/>
              <a:t>Can also do with code commands</a:t>
            </a:r>
          </a:p>
        </p:txBody>
      </p:sp>
    </p:spTree>
    <p:custDataLst>
      <p:tags r:id="rId1"/>
    </p:custDataLst>
    <p:extLst>
      <p:ext uri="{BB962C8B-B14F-4D97-AF65-F5344CB8AC3E}">
        <p14:creationId xmlns:p14="http://schemas.microsoft.com/office/powerpoint/2010/main" val="1029144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93463" y="310591"/>
            <a:ext cx="11468268" cy="960801"/>
          </a:xfrm>
        </p:spPr>
        <p:txBody>
          <a:bodyPr>
            <a:normAutofit fontScale="90000"/>
          </a:bodyPr>
          <a:lstStyle/>
          <a:p>
            <a:r>
              <a:rPr lang="en-US" dirty="0"/>
              <a:t>Which responses are coded as missing for V161115?</a:t>
            </a:r>
          </a:p>
        </p:txBody>
      </p:sp>
      <p:sp>
        <p:nvSpPr>
          <p:cNvPr id="3" name="Content Placeholder 2"/>
          <p:cNvSpPr>
            <a:spLocks noGrp="1"/>
          </p:cNvSpPr>
          <p:nvPr>
            <p:ph idx="1"/>
            <p:custDataLst>
              <p:tags r:id="rId3"/>
            </p:custDataLst>
          </p:nvPr>
        </p:nvSpPr>
        <p:spPr>
          <a:xfrm>
            <a:off x="613546" y="1866378"/>
            <a:ext cx="10628564" cy="4440477"/>
          </a:xfrm>
        </p:spPr>
        <p:txBody>
          <a:bodyPr>
            <a:normAutofit/>
          </a:bodyPr>
          <a:lstStyle/>
          <a:p>
            <a:r>
              <a:rPr lang="en-US" sz="2800" dirty="0"/>
              <a:t>How else can you figure out if there are missing values for different variables?</a:t>
            </a:r>
          </a:p>
          <a:p>
            <a:pPr lvl="1"/>
            <a:r>
              <a:rPr lang="en-US" sz="2600" dirty="0"/>
              <a:t>THE CODEBOOK! --&gt; V161115 says that -9 is for “Refused” aka Missing</a:t>
            </a:r>
          </a:p>
          <a:p>
            <a:pPr lvl="1"/>
            <a:endParaRPr lang="en-US" sz="2800" dirty="0"/>
          </a:p>
          <a:p>
            <a:r>
              <a:rPr lang="en-US" sz="2800" dirty="0"/>
              <a:t>Scroll through the </a:t>
            </a:r>
            <a:r>
              <a:rPr lang="en-US" sz="2800" dirty="0" err="1"/>
              <a:t>data.frame</a:t>
            </a:r>
            <a:r>
              <a:rPr lang="en-US" sz="2800" dirty="0"/>
              <a:t> in the Viewer </a:t>
            </a:r>
          </a:p>
          <a:p>
            <a:pPr lvl="1"/>
            <a:r>
              <a:rPr lang="en-US" sz="2600" i="1" dirty="0"/>
              <a:t>Click on View&gt; Show Viewer  if it isn’t already open</a:t>
            </a:r>
          </a:p>
          <a:p>
            <a:pPr lvl="1"/>
            <a:endParaRPr lang="en-US" sz="2600" i="1" dirty="0"/>
          </a:p>
          <a:p>
            <a:pPr lvl="1"/>
            <a:r>
              <a:rPr lang="en-US" sz="2800" dirty="0"/>
              <a:t>Do you see 0’s, negative numbers, weirdly large numbers, or NA’s?</a:t>
            </a:r>
          </a:p>
          <a:p>
            <a:pPr lvl="2"/>
            <a:r>
              <a:rPr lang="en-US" sz="2400" dirty="0"/>
              <a:t>If you see NA’s, that is good! </a:t>
            </a:r>
          </a:p>
          <a:p>
            <a:pPr lvl="2"/>
            <a:r>
              <a:rPr lang="en-US" sz="2400" dirty="0"/>
              <a:t>If you see 99, -9, -8, etc., these need to be coded as missing</a:t>
            </a:r>
          </a:p>
        </p:txBody>
      </p:sp>
    </p:spTree>
    <p:custDataLst>
      <p:tags r:id="rId1"/>
    </p:custDataLst>
    <p:extLst>
      <p:ext uri="{BB962C8B-B14F-4D97-AF65-F5344CB8AC3E}">
        <p14:creationId xmlns:p14="http://schemas.microsoft.com/office/powerpoint/2010/main" val="1351434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A0DF-B6AF-4142-AE35-3C7100BAA1AA}"/>
              </a:ext>
            </a:extLst>
          </p:cNvPr>
          <p:cNvSpPr>
            <a:spLocks noGrp="1"/>
          </p:cNvSpPr>
          <p:nvPr>
            <p:ph type="title"/>
          </p:nvPr>
        </p:nvSpPr>
        <p:spPr>
          <a:xfrm>
            <a:off x="1913565" y="-171450"/>
            <a:ext cx="8969285" cy="907248"/>
          </a:xfrm>
        </p:spPr>
        <p:txBody>
          <a:bodyPr>
            <a:normAutofit/>
          </a:bodyPr>
          <a:lstStyle/>
          <a:p>
            <a:r>
              <a:rPr lang="en-US" dirty="0"/>
              <a:t>Reverse Coding and Change Scale</a:t>
            </a:r>
          </a:p>
        </p:txBody>
      </p:sp>
      <p:sp>
        <p:nvSpPr>
          <p:cNvPr id="4" name="Content Placeholder 2">
            <a:extLst>
              <a:ext uri="{FF2B5EF4-FFF2-40B4-BE49-F238E27FC236}">
                <a16:creationId xmlns:a16="http://schemas.microsoft.com/office/drawing/2014/main" id="{4A18F024-801B-4F40-87FD-AF1A80A46F10}"/>
              </a:ext>
            </a:extLst>
          </p:cNvPr>
          <p:cNvSpPr txBox="1">
            <a:spLocks/>
          </p:cNvSpPr>
          <p:nvPr/>
        </p:nvSpPr>
        <p:spPr>
          <a:xfrm>
            <a:off x="259495" y="735798"/>
            <a:ext cx="5728555" cy="5290352"/>
          </a:xfrm>
          <a:prstGeom prst="rect">
            <a:avLst/>
          </a:prstGeom>
          <a:ln w="38100">
            <a:solidFill>
              <a:schemeClr val="accent1"/>
            </a:solidFill>
          </a:ln>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SzTx/>
              <a:buFont typeface="Calibri" panose="020F0502020204030204" pitchFamily="34" charset="0"/>
              <a:buNone/>
              <a:defRPr sz="2500"/>
            </a:pPr>
            <a:r>
              <a:rPr lang="en-US" sz="11200" dirty="0"/>
              <a:t>Reverse direction to be more sensible, </a:t>
            </a:r>
            <a:br>
              <a:rPr lang="en-US" sz="11200" dirty="0"/>
            </a:br>
            <a:r>
              <a:rPr lang="en-US" sz="11200" dirty="0"/>
              <a:t>“lowest” value = 0</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b="1" dirty="0"/>
              <a:t>Want:</a:t>
            </a:r>
          </a:p>
          <a:p>
            <a:pPr>
              <a:lnSpc>
                <a:spcPct val="120000"/>
              </a:lnSpc>
              <a:spcBef>
                <a:spcPts val="0"/>
              </a:spcBef>
              <a:spcAft>
                <a:spcPts val="0"/>
              </a:spcAft>
              <a:defRPr sz="2500"/>
            </a:pPr>
            <a:r>
              <a:rPr lang="en-US" sz="8000" dirty="0"/>
              <a:t>Poor = 0</a:t>
            </a:r>
          </a:p>
          <a:p>
            <a:pPr>
              <a:lnSpc>
                <a:spcPct val="120000"/>
              </a:lnSpc>
              <a:spcBef>
                <a:spcPts val="0"/>
              </a:spcBef>
              <a:spcAft>
                <a:spcPts val="0"/>
              </a:spcAft>
              <a:defRPr sz="2500"/>
            </a:pPr>
            <a:r>
              <a:rPr lang="en-US" sz="8000" dirty="0"/>
              <a:t>Fair = 1</a:t>
            </a:r>
          </a:p>
          <a:p>
            <a:pPr>
              <a:lnSpc>
                <a:spcPct val="120000"/>
              </a:lnSpc>
              <a:spcBef>
                <a:spcPts val="0"/>
              </a:spcBef>
              <a:spcAft>
                <a:spcPts val="0"/>
              </a:spcAft>
              <a:defRPr sz="2500"/>
            </a:pPr>
            <a:r>
              <a:rPr lang="en-US" sz="8000" dirty="0"/>
              <a:t>Good = 2</a:t>
            </a:r>
          </a:p>
          <a:p>
            <a:pPr>
              <a:lnSpc>
                <a:spcPct val="120000"/>
              </a:lnSpc>
              <a:spcBef>
                <a:spcPts val="0"/>
              </a:spcBef>
              <a:spcAft>
                <a:spcPts val="0"/>
              </a:spcAft>
              <a:defRPr sz="2500"/>
            </a:pPr>
            <a:r>
              <a:rPr lang="en-US" sz="8000" dirty="0"/>
              <a:t>Very Good = 3</a:t>
            </a:r>
          </a:p>
          <a:p>
            <a:pPr>
              <a:lnSpc>
                <a:spcPct val="120000"/>
              </a:lnSpc>
              <a:spcBef>
                <a:spcPts val="0"/>
              </a:spcBef>
              <a:spcAft>
                <a:spcPts val="0"/>
              </a:spcAft>
              <a:defRPr sz="2500"/>
            </a:pPr>
            <a:r>
              <a:rPr lang="en-US" sz="8000" dirty="0"/>
              <a:t>Excellent = 4</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dirty="0"/>
              <a:t>Absolute value of (1 – variable options)</a:t>
            </a:r>
          </a:p>
          <a:p>
            <a:pPr>
              <a:lnSpc>
                <a:spcPct val="120000"/>
              </a:lnSpc>
              <a:spcBef>
                <a:spcPts val="0"/>
              </a:spcBef>
              <a:spcAft>
                <a:spcPts val="0"/>
              </a:spcAft>
              <a:defRPr sz="2500"/>
            </a:pPr>
            <a:r>
              <a:rPr lang="en-US" sz="8000" dirty="0"/>
              <a:t>|1-5| = 4 = Excellent</a:t>
            </a:r>
          </a:p>
          <a:p>
            <a:pPr>
              <a:lnSpc>
                <a:spcPct val="120000"/>
              </a:lnSpc>
              <a:spcBef>
                <a:spcPts val="0"/>
              </a:spcBef>
              <a:spcAft>
                <a:spcPts val="0"/>
              </a:spcAft>
              <a:defRPr sz="2500"/>
            </a:pPr>
            <a:r>
              <a:rPr lang="en-US" sz="8000" dirty="0"/>
              <a:t>|1-4| = 3</a:t>
            </a:r>
          </a:p>
          <a:p>
            <a:pPr>
              <a:lnSpc>
                <a:spcPct val="120000"/>
              </a:lnSpc>
              <a:spcBef>
                <a:spcPts val="0"/>
              </a:spcBef>
              <a:spcAft>
                <a:spcPts val="0"/>
              </a:spcAft>
              <a:defRPr sz="2500"/>
            </a:pPr>
            <a:r>
              <a:rPr lang="en-US" sz="8000" dirty="0"/>
              <a:t>|1-3| = 2</a:t>
            </a:r>
          </a:p>
          <a:p>
            <a:pPr>
              <a:lnSpc>
                <a:spcPct val="120000"/>
              </a:lnSpc>
              <a:spcBef>
                <a:spcPts val="0"/>
              </a:spcBef>
              <a:spcAft>
                <a:spcPts val="0"/>
              </a:spcAft>
              <a:defRPr sz="2500"/>
            </a:pPr>
            <a:r>
              <a:rPr lang="en-US" sz="8000" dirty="0"/>
              <a:t>|1-2| = 1</a:t>
            </a:r>
          </a:p>
          <a:p>
            <a:pPr>
              <a:lnSpc>
                <a:spcPct val="120000"/>
              </a:lnSpc>
              <a:spcBef>
                <a:spcPts val="0"/>
              </a:spcBef>
              <a:spcAft>
                <a:spcPts val="0"/>
              </a:spcAft>
              <a:defRPr sz="2500"/>
            </a:pPr>
            <a:r>
              <a:rPr lang="en-US" sz="8000" dirty="0"/>
              <a:t>|1-1| = 0 = Poor</a:t>
            </a:r>
            <a:endParaRPr lang="en-US" sz="4800" dirty="0"/>
          </a:p>
        </p:txBody>
      </p:sp>
      <p:sp>
        <p:nvSpPr>
          <p:cNvPr id="5" name="Content Placeholder 2">
            <a:extLst>
              <a:ext uri="{FF2B5EF4-FFF2-40B4-BE49-F238E27FC236}">
                <a16:creationId xmlns:a16="http://schemas.microsoft.com/office/drawing/2014/main" id="{B76D4E03-7B32-428D-9E71-34B360D6AD22}"/>
              </a:ext>
            </a:extLst>
          </p:cNvPr>
          <p:cNvSpPr txBox="1"/>
          <p:nvPr/>
        </p:nvSpPr>
        <p:spPr>
          <a:xfrm>
            <a:off x="6400800" y="735798"/>
            <a:ext cx="5531705" cy="5290351"/>
          </a:xfrm>
          <a:prstGeom prst="rect">
            <a:avLst/>
          </a:prstGeom>
          <a:ln w="381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p>
            <a:pPr algn="ctr">
              <a:spcBef>
                <a:spcPts val="1000"/>
              </a:spcBef>
              <a:defRPr sz="2800"/>
            </a:pPr>
            <a:r>
              <a:rPr sz="3000" dirty="0"/>
              <a:t>Reverse</a:t>
            </a:r>
            <a:r>
              <a:rPr lang="en-US" sz="3000" dirty="0"/>
              <a:t>d</a:t>
            </a:r>
            <a:r>
              <a:rPr sz="3000" dirty="0"/>
              <a:t> direction and change scale to range from 0 to 1</a:t>
            </a:r>
          </a:p>
          <a:p>
            <a:pPr marL="228600" indent="-228600">
              <a:spcBef>
                <a:spcPts val="1000"/>
              </a:spcBef>
              <a:buSzPct val="100000"/>
              <a:buFont typeface="Arial"/>
              <a:buChar char="•"/>
              <a:defRPr sz="2800"/>
            </a:pPr>
            <a:endParaRPr lang="en-US" sz="2400" dirty="0"/>
          </a:p>
          <a:p>
            <a:pPr marL="228600" indent="-228600">
              <a:spcBef>
                <a:spcPts val="1000"/>
              </a:spcBef>
              <a:buSzPct val="100000"/>
              <a:buFont typeface="Arial"/>
              <a:buChar char="•"/>
              <a:defRPr sz="2800"/>
            </a:pPr>
            <a:r>
              <a:rPr lang="en-US" sz="2400" dirty="0"/>
              <a:t>Poor </a:t>
            </a:r>
            <a:r>
              <a:rPr sz="2400" dirty="0"/>
              <a:t>=</a:t>
            </a:r>
            <a:r>
              <a:rPr lang="en-US" sz="2400" dirty="0"/>
              <a:t> </a:t>
            </a:r>
            <a:r>
              <a:rPr sz="2400" dirty="0"/>
              <a:t>0</a:t>
            </a:r>
            <a:r>
              <a:rPr lang="en-US" sz="2400" dirty="0"/>
              <a:t>/4 = 0</a:t>
            </a:r>
            <a:endParaRPr sz="2400" dirty="0"/>
          </a:p>
          <a:p>
            <a:pPr marL="228600" indent="-228600">
              <a:spcBef>
                <a:spcPts val="1000"/>
              </a:spcBef>
              <a:buSzPct val="100000"/>
              <a:buFont typeface="Arial"/>
              <a:buChar char="•"/>
              <a:defRPr sz="2800"/>
            </a:pPr>
            <a:r>
              <a:rPr lang="en-US" sz="2400" dirty="0"/>
              <a:t>Fair </a:t>
            </a:r>
            <a:r>
              <a:rPr sz="2400" dirty="0"/>
              <a:t>=</a:t>
            </a:r>
            <a:r>
              <a:rPr lang="en-US" sz="2400" dirty="0"/>
              <a:t> 1/4 </a:t>
            </a:r>
            <a:r>
              <a:rPr sz="2400" dirty="0"/>
              <a:t>=</a:t>
            </a:r>
            <a:r>
              <a:rPr lang="en-US" sz="2400" dirty="0"/>
              <a:t> </a:t>
            </a:r>
            <a:r>
              <a:rPr sz="2400" dirty="0"/>
              <a:t>.</a:t>
            </a:r>
            <a:r>
              <a:rPr lang="en-US" sz="2400" dirty="0"/>
              <a:t>25</a:t>
            </a:r>
            <a:endParaRPr sz="2400" dirty="0"/>
          </a:p>
          <a:p>
            <a:pPr marL="228600" indent="-228600">
              <a:spcBef>
                <a:spcPts val="1000"/>
              </a:spcBef>
              <a:buSzPct val="100000"/>
              <a:buFont typeface="Arial"/>
              <a:buChar char="•"/>
              <a:defRPr sz="2800"/>
            </a:pPr>
            <a:r>
              <a:rPr lang="en-US" sz="2400" dirty="0"/>
              <a:t>Good </a:t>
            </a:r>
            <a:r>
              <a:rPr sz="2400" dirty="0"/>
              <a:t>=</a:t>
            </a:r>
            <a:r>
              <a:rPr lang="en-US" sz="2400" dirty="0"/>
              <a:t> 2/4 =  </a:t>
            </a:r>
            <a:r>
              <a:rPr sz="2400" dirty="0"/>
              <a:t>.</a:t>
            </a:r>
            <a:r>
              <a:rPr lang="en-US" sz="2400" dirty="0"/>
              <a:t>50</a:t>
            </a:r>
            <a:endParaRPr sz="2400" dirty="0"/>
          </a:p>
          <a:p>
            <a:pPr marL="228600" indent="-228600">
              <a:spcBef>
                <a:spcPts val="1000"/>
              </a:spcBef>
              <a:buSzPct val="100000"/>
              <a:buFont typeface="Arial"/>
              <a:buChar char="•"/>
              <a:defRPr sz="2800"/>
            </a:pPr>
            <a:r>
              <a:rPr lang="en-US" sz="2400" dirty="0"/>
              <a:t>Very Good </a:t>
            </a:r>
            <a:r>
              <a:rPr sz="2400" dirty="0"/>
              <a:t>=</a:t>
            </a:r>
            <a:r>
              <a:rPr lang="en-US" sz="2400" dirty="0"/>
              <a:t> 3/4 = .75</a:t>
            </a:r>
          </a:p>
          <a:p>
            <a:pPr marL="228600" indent="-228600">
              <a:spcBef>
                <a:spcPts val="1000"/>
              </a:spcBef>
              <a:buSzPct val="100000"/>
              <a:buFont typeface="Arial"/>
              <a:buChar char="•"/>
              <a:defRPr sz="2800"/>
            </a:pPr>
            <a:r>
              <a:rPr lang="en-US" sz="2400" dirty="0"/>
              <a:t>Excellent = 4/4 = 1 </a:t>
            </a:r>
          </a:p>
          <a:p>
            <a:pPr marL="228600" indent="-228600">
              <a:spcBef>
                <a:spcPts val="1000"/>
              </a:spcBef>
              <a:buSzPct val="100000"/>
              <a:buFont typeface="Arial"/>
              <a:buChar char="•"/>
              <a:defRPr sz="2800"/>
            </a:pPr>
            <a:endParaRPr lang="en-US" sz="2400" dirty="0"/>
          </a:p>
          <a:p>
            <a:pPr>
              <a:spcBef>
                <a:spcPts val="1000"/>
              </a:spcBef>
              <a:buSzPct val="100000"/>
              <a:defRPr sz="2800"/>
            </a:pPr>
            <a:r>
              <a:rPr lang="en-US" sz="2400" b="1" dirty="0"/>
              <a:t>R code would be:</a:t>
            </a:r>
          </a:p>
          <a:p>
            <a:pPr>
              <a:spcBef>
                <a:spcPts val="1000"/>
              </a:spcBef>
              <a:buSzPct val="100000"/>
              <a:defRPr sz="2800"/>
            </a:pPr>
            <a:r>
              <a:rPr lang="en-US" sz="2400" dirty="0" err="1"/>
              <a:t>usefulVariable</a:t>
            </a:r>
            <a:r>
              <a:rPr lang="en-US" sz="2400" dirty="0"/>
              <a:t> </a:t>
            </a:r>
            <a:br>
              <a:rPr lang="en-US" sz="2400" dirty="0"/>
            </a:br>
            <a:r>
              <a:rPr lang="en-US" sz="2400" dirty="0"/>
              <a:t>	&lt;- abs((1-numericVariable)/4)</a:t>
            </a:r>
          </a:p>
        </p:txBody>
      </p:sp>
      <p:sp>
        <p:nvSpPr>
          <p:cNvPr id="7" name="Content Placeholder 2">
            <a:extLst>
              <a:ext uri="{FF2B5EF4-FFF2-40B4-BE49-F238E27FC236}">
                <a16:creationId xmlns:a16="http://schemas.microsoft.com/office/drawing/2014/main" id="{DDEA3B57-6D2C-44A0-923D-8E76AC48511C}"/>
              </a:ext>
            </a:extLst>
          </p:cNvPr>
          <p:cNvSpPr txBox="1"/>
          <p:nvPr/>
        </p:nvSpPr>
        <p:spPr>
          <a:xfrm>
            <a:off x="3061607" y="4555444"/>
            <a:ext cx="5836505" cy="1804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indent="51435">
              <a:lnSpc>
                <a:spcPct val="90000"/>
              </a:lnSpc>
              <a:spcBef>
                <a:spcPts val="1000"/>
              </a:spcBef>
              <a:defRPr sz="2800"/>
            </a:pPr>
            <a:endParaRPr dirty="0"/>
          </a:p>
        </p:txBody>
      </p:sp>
    </p:spTree>
    <p:extLst>
      <p:ext uri="{BB962C8B-B14F-4D97-AF65-F5344CB8AC3E}">
        <p14:creationId xmlns:p14="http://schemas.microsoft.com/office/powerpoint/2010/main" val="39234326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5443-D304-4735-A920-861F3A29D0AA}"/>
              </a:ext>
            </a:extLst>
          </p:cNvPr>
          <p:cNvSpPr>
            <a:spLocks noGrp="1"/>
          </p:cNvSpPr>
          <p:nvPr>
            <p:ph type="title"/>
          </p:nvPr>
        </p:nvSpPr>
        <p:spPr>
          <a:xfrm>
            <a:off x="301413" y="295945"/>
            <a:ext cx="11890587" cy="1450757"/>
          </a:xfrm>
        </p:spPr>
        <p:txBody>
          <a:bodyPr>
            <a:normAutofit/>
          </a:bodyPr>
          <a:lstStyle/>
          <a:p>
            <a:r>
              <a:rPr lang="en-US" dirty="0"/>
              <a:t>What’s the problem with this coding?</a:t>
            </a:r>
          </a:p>
        </p:txBody>
      </p:sp>
      <p:sp>
        <p:nvSpPr>
          <p:cNvPr id="3" name="Content Placeholder 2">
            <a:extLst>
              <a:ext uri="{FF2B5EF4-FFF2-40B4-BE49-F238E27FC236}">
                <a16:creationId xmlns:a16="http://schemas.microsoft.com/office/drawing/2014/main" id="{9D8D2E44-DED4-4D2C-B065-DD6881231CC7}"/>
              </a:ext>
            </a:extLst>
          </p:cNvPr>
          <p:cNvSpPr>
            <a:spLocks noGrp="1"/>
          </p:cNvSpPr>
          <p:nvPr>
            <p:ph idx="1"/>
          </p:nvPr>
        </p:nvSpPr>
        <p:spPr>
          <a:xfrm>
            <a:off x="262255" y="1845734"/>
            <a:ext cx="5624196" cy="4623892"/>
          </a:xfrm>
        </p:spPr>
        <p:txBody>
          <a:bodyPr>
            <a:normAutofit/>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marL="0" indent="0" algn="ctr">
              <a:buNone/>
            </a:pPr>
            <a:r>
              <a:rPr lang="en-US" sz="2800" b="1" dirty="0"/>
              <a:t>       Should end up with a scale of Poor (0) to Excellent (1)</a:t>
            </a:r>
          </a:p>
        </p:txBody>
      </p:sp>
      <p:pic>
        <p:nvPicPr>
          <p:cNvPr id="4" name="Picture 3">
            <a:extLst>
              <a:ext uri="{FF2B5EF4-FFF2-40B4-BE49-F238E27FC236}">
                <a16:creationId xmlns:a16="http://schemas.microsoft.com/office/drawing/2014/main" id="{2A34D6E3-2D59-4144-A201-91238A54B4AB}"/>
              </a:ext>
            </a:extLst>
          </p:cNvPr>
          <p:cNvPicPr>
            <a:picLocks noChangeAspect="1"/>
          </p:cNvPicPr>
          <p:nvPr/>
        </p:nvPicPr>
        <p:blipFill>
          <a:blip r:embed="rId3"/>
          <a:stretch>
            <a:fillRect/>
          </a:stretch>
        </p:blipFill>
        <p:spPr>
          <a:xfrm>
            <a:off x="5886451" y="1746702"/>
            <a:ext cx="6330034" cy="5111298"/>
          </a:xfrm>
          <a:prstGeom prst="rect">
            <a:avLst/>
          </a:prstGeom>
        </p:spPr>
      </p:pic>
    </p:spTree>
    <p:extLst>
      <p:ext uri="{BB962C8B-B14F-4D97-AF65-F5344CB8AC3E}">
        <p14:creationId xmlns:p14="http://schemas.microsoft.com/office/powerpoint/2010/main" val="1417080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Aesthetics  </a:t>
            </a:r>
          </a:p>
        </p:txBody>
      </p:sp>
      <p:sp>
        <p:nvSpPr>
          <p:cNvPr id="3" name="Rectangle 2">
            <a:extLst>
              <a:ext uri="{FF2B5EF4-FFF2-40B4-BE49-F238E27FC236}">
                <a16:creationId xmlns:a16="http://schemas.microsoft.com/office/drawing/2014/main" id="{38829861-85F7-4DA8-9A73-93C602D692C9}"/>
              </a:ext>
            </a:extLst>
          </p:cNvPr>
          <p:cNvSpPr/>
          <p:nvPr/>
        </p:nvSpPr>
        <p:spPr>
          <a:xfrm>
            <a:off x="363255" y="1803748"/>
            <a:ext cx="10977845" cy="4154984"/>
          </a:xfrm>
          <a:prstGeom prst="rect">
            <a:avLst/>
          </a:prstGeom>
        </p:spPr>
        <p:txBody>
          <a:bodyPr wrap="square">
            <a:spAutoFit/>
          </a:bodyPr>
          <a:lstStyle/>
          <a:p>
            <a:r>
              <a:rPr lang="en-US" sz="2400" dirty="0"/>
              <a:t># Run variable frequency</a:t>
            </a:r>
          </a:p>
          <a:p>
            <a:r>
              <a:rPr lang="en-US" sz="2400" dirty="0"/>
              <a:t>&gt; table(ANESvalues$V161115)    </a:t>
            </a:r>
          </a:p>
          <a:p>
            <a:r>
              <a:rPr lang="en-US" sz="2400" dirty="0"/>
              <a:t>  	#without labels</a:t>
            </a:r>
          </a:p>
          <a:p>
            <a:endParaRPr lang="en-US" sz="2400" dirty="0"/>
          </a:p>
          <a:p>
            <a:r>
              <a:rPr lang="en-US" sz="2400" dirty="0"/>
              <a:t>&gt;     </a:t>
            </a:r>
            <a:r>
              <a:rPr lang="en-US" sz="2400" dirty="0" err="1"/>
              <a:t>ANESvalues$healthy</a:t>
            </a:r>
            <a:r>
              <a:rPr lang="en-US" sz="2400" dirty="0"/>
              <a:t> &lt;- recode(ANESvalues$V161115, "5='1.Poor';4='2.Fair';3='3.Good';2='4.Very Good';1='5.Excellent';else=NA")</a:t>
            </a:r>
          </a:p>
          <a:p>
            <a:r>
              <a:rPr lang="en-US" sz="2400" dirty="0"/>
              <a:t>	#recode from low to high</a:t>
            </a:r>
          </a:p>
          <a:p>
            <a:r>
              <a:rPr lang="en-US" sz="2400" dirty="0"/>
              <a:t>	# -8 and -9 recoded as NA</a:t>
            </a:r>
          </a:p>
          <a:p>
            <a:endParaRPr lang="en-US" sz="2400" dirty="0"/>
          </a:p>
          <a:p>
            <a:endParaRPr lang="en-US" sz="2400" dirty="0"/>
          </a:p>
          <a:p>
            <a:r>
              <a:rPr lang="en-US" sz="2400" dirty="0"/>
              <a:t> </a:t>
            </a:r>
          </a:p>
        </p:txBody>
      </p:sp>
      <p:pic>
        <p:nvPicPr>
          <p:cNvPr id="4" name="Picture 3">
            <a:extLst>
              <a:ext uri="{FF2B5EF4-FFF2-40B4-BE49-F238E27FC236}">
                <a16:creationId xmlns:a16="http://schemas.microsoft.com/office/drawing/2014/main" id="{FBCE0EA2-1233-453F-B3D6-506B9476A709}"/>
              </a:ext>
            </a:extLst>
          </p:cNvPr>
          <p:cNvPicPr>
            <a:picLocks noChangeAspect="1"/>
          </p:cNvPicPr>
          <p:nvPr/>
        </p:nvPicPr>
        <p:blipFill>
          <a:blip r:embed="rId5"/>
          <a:stretch>
            <a:fillRect/>
          </a:stretch>
        </p:blipFill>
        <p:spPr>
          <a:xfrm>
            <a:off x="6627170" y="1649673"/>
            <a:ext cx="5084183" cy="1387845"/>
          </a:xfrm>
          <a:prstGeom prst="rect">
            <a:avLst/>
          </a:prstGeom>
        </p:spPr>
      </p:pic>
      <p:pic>
        <p:nvPicPr>
          <p:cNvPr id="5" name="Picture 4">
            <a:extLst>
              <a:ext uri="{FF2B5EF4-FFF2-40B4-BE49-F238E27FC236}">
                <a16:creationId xmlns:a16="http://schemas.microsoft.com/office/drawing/2014/main" id="{872F0A10-464D-4DE3-B610-B180CFD0B177}"/>
              </a:ext>
            </a:extLst>
          </p:cNvPr>
          <p:cNvPicPr>
            <a:picLocks noChangeAspect="1"/>
          </p:cNvPicPr>
          <p:nvPr/>
        </p:nvPicPr>
        <p:blipFill>
          <a:blip r:embed="rId6"/>
          <a:stretch>
            <a:fillRect/>
          </a:stretch>
        </p:blipFill>
        <p:spPr>
          <a:xfrm>
            <a:off x="4442848" y="4546600"/>
            <a:ext cx="7385897" cy="1168326"/>
          </a:xfrm>
          <a:prstGeom prst="rect">
            <a:avLst/>
          </a:prstGeom>
        </p:spPr>
      </p:pic>
    </p:spTree>
    <p:custDataLst>
      <p:tags r:id="rId1"/>
    </p:custDataLst>
    <p:extLst>
      <p:ext uri="{BB962C8B-B14F-4D97-AF65-F5344CB8AC3E}">
        <p14:creationId xmlns:p14="http://schemas.microsoft.com/office/powerpoint/2010/main" val="10803552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E435E-FE6C-4E5E-BB18-78F29CD3CF81}"/>
              </a:ext>
            </a:extLst>
          </p:cNvPr>
          <p:cNvPicPr>
            <a:picLocks noChangeAspect="1"/>
          </p:cNvPicPr>
          <p:nvPr/>
        </p:nvPicPr>
        <p:blipFill>
          <a:blip r:embed="rId5"/>
          <a:stretch>
            <a:fillRect/>
          </a:stretch>
        </p:blipFill>
        <p:spPr>
          <a:xfrm>
            <a:off x="871866" y="3429000"/>
            <a:ext cx="10117230" cy="3268275"/>
          </a:xfrm>
          <a:prstGeom prst="rect">
            <a:avLst/>
          </a:prstGeom>
        </p:spPr>
      </p:pic>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New Scale </a:t>
            </a:r>
          </a:p>
        </p:txBody>
      </p:sp>
      <p:sp>
        <p:nvSpPr>
          <p:cNvPr id="3" name="Rectangle 2">
            <a:extLst>
              <a:ext uri="{FF2B5EF4-FFF2-40B4-BE49-F238E27FC236}">
                <a16:creationId xmlns:a16="http://schemas.microsoft.com/office/drawing/2014/main" id="{38829861-85F7-4DA8-9A73-93C602D692C9}"/>
              </a:ext>
            </a:extLst>
          </p:cNvPr>
          <p:cNvSpPr/>
          <p:nvPr/>
        </p:nvSpPr>
        <p:spPr>
          <a:xfrm>
            <a:off x="457201" y="1803748"/>
            <a:ext cx="11049000" cy="2123658"/>
          </a:xfrm>
          <a:prstGeom prst="rect">
            <a:avLst/>
          </a:prstGeom>
        </p:spPr>
        <p:txBody>
          <a:bodyPr wrap="square">
            <a:spAutoFit/>
          </a:bodyPr>
          <a:lstStyle/>
          <a:p>
            <a:r>
              <a:rPr lang="en-US" sz="2400" dirty="0"/>
              <a:t>&gt;  </a:t>
            </a:r>
            <a:r>
              <a:rPr lang="en-US" sz="2400" dirty="0" err="1"/>
              <a:t>attr</a:t>
            </a:r>
            <a:r>
              <a:rPr lang="en-US" sz="2400" dirty="0"/>
              <a:t>(</a:t>
            </a:r>
            <a:r>
              <a:rPr lang="en-US" sz="2400" dirty="0" err="1"/>
              <a:t>ANESvalues$healthy</a:t>
            </a:r>
            <a:r>
              <a:rPr lang="en-US" sz="2400" dirty="0"/>
              <a:t>, "value") &lt;- abs((1-as.numeric(</a:t>
            </a:r>
            <a:r>
              <a:rPr lang="en-US" sz="2400" dirty="0" err="1"/>
              <a:t>ANESvalues$healthy</a:t>
            </a:r>
            <a:r>
              <a:rPr lang="en-US" sz="2400" dirty="0"/>
              <a:t>))/4)</a:t>
            </a:r>
          </a:p>
          <a:p>
            <a:r>
              <a:rPr lang="en-US" sz="2400" dirty="0"/>
              <a:t> </a:t>
            </a:r>
          </a:p>
          <a:p>
            <a:r>
              <a:rPr lang="en-US" sz="2400" dirty="0"/>
              <a:t>#  is numeric;  allows mathematical calculations. </a:t>
            </a:r>
          </a:p>
          <a:p>
            <a:r>
              <a:rPr lang="en-US" sz="2400" dirty="0"/>
              <a:t>#  Now it is on scale from 0 to 1 for analysis</a:t>
            </a:r>
          </a:p>
          <a:p>
            <a:endParaRPr lang="en-US" dirty="0"/>
          </a:p>
          <a:p>
            <a:r>
              <a:rPr lang="en-US" dirty="0"/>
              <a:t> </a:t>
            </a:r>
          </a:p>
        </p:txBody>
      </p:sp>
    </p:spTree>
    <p:custDataLst>
      <p:tags r:id="rId1"/>
    </p:custDataLst>
    <p:extLst>
      <p:ext uri="{BB962C8B-B14F-4D97-AF65-F5344CB8AC3E}">
        <p14:creationId xmlns:p14="http://schemas.microsoft.com/office/powerpoint/2010/main" val="2474262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240C-0386-46D0-AC0D-E0CCD0F9523E}"/>
              </a:ext>
            </a:extLst>
          </p:cNvPr>
          <p:cNvSpPr>
            <a:spLocks noGrp="1"/>
          </p:cNvSpPr>
          <p:nvPr>
            <p:ph type="title"/>
          </p:nvPr>
        </p:nvSpPr>
        <p:spPr/>
        <p:txBody>
          <a:bodyPr/>
          <a:lstStyle/>
          <a:p>
            <a:r>
              <a:rPr lang="en-US" dirty="0"/>
              <a:t>Recoding a Categorical Variable</a:t>
            </a:r>
            <a:endParaRPr lang="en-US" dirty="0">
              <a:highlight>
                <a:srgbClr val="FFFF00"/>
              </a:highlight>
            </a:endParaRPr>
          </a:p>
        </p:txBody>
      </p:sp>
      <p:sp>
        <p:nvSpPr>
          <p:cNvPr id="3" name="Rectangle 2">
            <a:extLst>
              <a:ext uri="{FF2B5EF4-FFF2-40B4-BE49-F238E27FC236}">
                <a16:creationId xmlns:a16="http://schemas.microsoft.com/office/drawing/2014/main" id="{A34F4F80-30B4-423D-95DF-F7F376F7847E}"/>
              </a:ext>
            </a:extLst>
          </p:cNvPr>
          <p:cNvSpPr/>
          <p:nvPr/>
        </p:nvSpPr>
        <p:spPr>
          <a:xfrm>
            <a:off x="188068" y="2190930"/>
            <a:ext cx="11640766" cy="2677656"/>
          </a:xfrm>
          <a:prstGeom prst="rect">
            <a:avLst/>
          </a:prstGeom>
        </p:spPr>
        <p:txBody>
          <a:bodyPr wrap="square">
            <a:spAutoFit/>
          </a:bodyPr>
          <a:lstStyle/>
          <a:p>
            <a:r>
              <a:rPr lang="en-US" sz="2400" dirty="0"/>
              <a:t>#****gender*****</a:t>
            </a:r>
          </a:p>
          <a:p>
            <a:r>
              <a:rPr lang="en-US" sz="2400" dirty="0"/>
              <a:t>class(ANES$V161342)</a:t>
            </a:r>
          </a:p>
          <a:p>
            <a:r>
              <a:rPr lang="en-US" sz="2400" dirty="0"/>
              <a:t>table(ANES$V161342)</a:t>
            </a:r>
          </a:p>
          <a:p>
            <a:r>
              <a:rPr lang="en-US" sz="2400" dirty="0" err="1"/>
              <a:t>ANES$gender</a:t>
            </a:r>
            <a:r>
              <a:rPr lang="en-US" sz="2400" dirty="0"/>
              <a:t> &lt;- recode(ANES$V161342, "1='0.Male';2='1.Female'; else=NA") </a:t>
            </a:r>
          </a:p>
          <a:p>
            <a:r>
              <a:rPr lang="en-US" sz="2400" dirty="0" err="1"/>
              <a:t>attr</a:t>
            </a:r>
            <a:r>
              <a:rPr lang="en-US" sz="2400" dirty="0"/>
              <a:t>(</a:t>
            </a:r>
            <a:r>
              <a:rPr lang="en-US" sz="2400" dirty="0" err="1"/>
              <a:t>ANES$gender</a:t>
            </a:r>
            <a:r>
              <a:rPr lang="en-US" sz="2400" dirty="0"/>
              <a:t>, "value") &lt;- abs((1-as.numeric(</a:t>
            </a:r>
            <a:r>
              <a:rPr lang="en-US" sz="2400" dirty="0" err="1"/>
              <a:t>ANES$gender</a:t>
            </a:r>
            <a:r>
              <a:rPr lang="en-US" sz="2400" dirty="0"/>
              <a:t>))) #is numeric</a:t>
            </a:r>
          </a:p>
          <a:p>
            <a:r>
              <a:rPr lang="en-US" sz="2400" dirty="0"/>
              <a:t>table(</a:t>
            </a:r>
            <a:r>
              <a:rPr lang="en-US" sz="2400" dirty="0" err="1"/>
              <a:t>ANES$gender</a:t>
            </a:r>
            <a:r>
              <a:rPr lang="en-US" sz="2400" dirty="0"/>
              <a:t>)</a:t>
            </a:r>
          </a:p>
          <a:p>
            <a:r>
              <a:rPr lang="en-US" sz="2400" dirty="0"/>
              <a:t>attributes(</a:t>
            </a:r>
            <a:r>
              <a:rPr lang="en-US" sz="2400" dirty="0" err="1"/>
              <a:t>ANES$gender</a:t>
            </a:r>
            <a:r>
              <a:rPr lang="en-US" sz="2400" dirty="0"/>
              <a:t>)</a:t>
            </a:r>
          </a:p>
        </p:txBody>
      </p:sp>
    </p:spTree>
    <p:extLst>
      <p:ext uri="{BB962C8B-B14F-4D97-AF65-F5344CB8AC3E}">
        <p14:creationId xmlns:p14="http://schemas.microsoft.com/office/powerpoint/2010/main" val="28649421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Week 3 Lab</a:t>
            </a:r>
            <a:endParaRPr dirty="0"/>
          </a:p>
        </p:txBody>
      </p:sp>
      <p:sp>
        <p:nvSpPr>
          <p:cNvPr id="113" name="Subtitle 2"/>
          <p:cNvSpPr txBox="1">
            <a:spLocks noGrp="1"/>
          </p:cNvSpPr>
          <p:nvPr>
            <p:ph type="subTitle" idx="1"/>
          </p:nvPr>
        </p:nvSpPr>
        <p:spPr>
          <a:prstGeom prst="rect">
            <a:avLst/>
          </a:prstGeom>
        </p:spPr>
        <p:txBody>
          <a:bodyPr>
            <a:normAutofit lnSpcReduction="10000"/>
          </a:bodyPr>
          <a:lstStyle/>
          <a:p>
            <a:r>
              <a:rPr lang="en-US" sz="4000" dirty="0"/>
              <a:t>Measurement, Types of Variables, Indices, and Reliability</a:t>
            </a:r>
            <a:endParaRPr sz="4000" dirty="0"/>
          </a:p>
        </p:txBody>
      </p:sp>
    </p:spTree>
    <p:extLst>
      <p:ext uri="{BB962C8B-B14F-4D97-AF65-F5344CB8AC3E}">
        <p14:creationId xmlns:p14="http://schemas.microsoft.com/office/powerpoint/2010/main" val="35483801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66800" y="-47767"/>
            <a:ext cx="10058400" cy="1450757"/>
          </a:xfrm>
        </p:spPr>
        <p:txBody>
          <a:bodyPr/>
          <a:lstStyle/>
          <a:p>
            <a:r>
              <a:rPr lang="en-US" dirty="0"/>
              <a:t>Example Index in R: Racial Resentment (ANES 2016)</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457200" y="1758462"/>
            <a:ext cx="11430000" cy="4747846"/>
          </a:xfrm>
        </p:spPr>
        <p:txBody>
          <a:bodyPr>
            <a:normAutofit fontScale="92500"/>
          </a:bodyPr>
          <a:lstStyle/>
          <a:p>
            <a:r>
              <a:rPr lang="en-US" sz="2800" b="1" dirty="0"/>
              <a:t>V152211</a:t>
            </a:r>
            <a:r>
              <a:rPr lang="en-US" sz="2800" dirty="0"/>
              <a:t>: Irish, Italians, Jewish and many other minorities overcame prejudice and worked their way up. Blacks should do the same without any special favors. </a:t>
            </a:r>
          </a:p>
          <a:p>
            <a:r>
              <a:rPr lang="en-US" sz="2800" b="1" dirty="0"/>
              <a:t>V162212</a:t>
            </a:r>
            <a:r>
              <a:rPr lang="en-US" sz="2800" dirty="0"/>
              <a:t>: Generations of slavery and discrimination have created conditions that make it difficult for blacks to work their way out of the lower class. </a:t>
            </a:r>
          </a:p>
          <a:p>
            <a:r>
              <a:rPr lang="en-US" sz="2800" b="1" dirty="0"/>
              <a:t>V162213</a:t>
            </a:r>
            <a:r>
              <a:rPr lang="en-US" sz="2800" dirty="0"/>
              <a:t>: Over the past few years, blacks have gotten less than they deserve. </a:t>
            </a:r>
          </a:p>
          <a:p>
            <a:r>
              <a:rPr lang="en-US" sz="2800" b="1" dirty="0"/>
              <a:t>V162214</a:t>
            </a:r>
            <a:r>
              <a:rPr lang="en-US" sz="2800" dirty="0"/>
              <a:t>: It’s really a matter of some people not trying hard enough, if blacks would only try harder they could be just as well off as whites. </a:t>
            </a:r>
            <a:br>
              <a:rPr lang="en-US" sz="2800" dirty="0"/>
            </a:br>
            <a:endParaRPr lang="en-US" sz="2800" dirty="0"/>
          </a:p>
          <a:p>
            <a:r>
              <a:rPr lang="en-US" sz="3200" dirty="0"/>
              <a:t>All are Likert scales that go from Agree Strongly  </a:t>
            </a:r>
            <a:r>
              <a:rPr lang="en-US" sz="3200" dirty="0">
                <a:sym typeface="Wingdings" panose="05000000000000000000" pitchFamily="2" charset="2"/>
              </a:rPr>
              <a:t> </a:t>
            </a:r>
            <a:r>
              <a:rPr lang="en-US" sz="3200" dirty="0"/>
              <a:t> Disagree Strongly</a:t>
            </a:r>
          </a:p>
          <a:p>
            <a:pPr lvl="1"/>
            <a:r>
              <a:rPr lang="en-US" sz="2800" dirty="0"/>
              <a:t>BUT do they actually capture positive or negative </a:t>
            </a:r>
            <a:r>
              <a:rPr lang="en-US" sz="3000" dirty="0"/>
              <a:t>sentiment</a:t>
            </a:r>
            <a:r>
              <a:rPr lang="en-US" sz="2200" dirty="0"/>
              <a:t>?</a:t>
            </a:r>
          </a:p>
        </p:txBody>
      </p:sp>
    </p:spTree>
    <p:extLst>
      <p:ext uri="{BB962C8B-B14F-4D97-AF65-F5344CB8AC3E}">
        <p14:creationId xmlns:p14="http://schemas.microsoft.com/office/powerpoint/2010/main" val="12081817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97280" y="286603"/>
            <a:ext cx="10058400" cy="1118451"/>
          </a:xfrm>
        </p:spPr>
        <p:txBody>
          <a:bodyPr/>
          <a:lstStyle/>
          <a:p>
            <a:r>
              <a:rPr lang="en-US" dirty="0"/>
              <a:t>Scales: Direction Matters!</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246185" y="1845733"/>
            <a:ext cx="11945815" cy="4725664"/>
          </a:xfrm>
        </p:spPr>
        <p:txBody>
          <a:bodyPr>
            <a:normAutofit/>
          </a:bodyPr>
          <a:lstStyle/>
          <a:p>
            <a:r>
              <a:rPr lang="en-US" dirty="0"/>
              <a:t>V162211: Irish, Italians, Jewish and many other minorities overcame prejudice and worked their way up. Blacks should do the same without any special favors. </a:t>
            </a:r>
          </a:p>
          <a:p>
            <a:pPr lvl="1"/>
            <a:r>
              <a:rPr lang="en-US" dirty="0"/>
              <a:t>Strongly Agree = most racist</a:t>
            </a:r>
          </a:p>
          <a:p>
            <a:r>
              <a:rPr lang="en-US" dirty="0"/>
              <a:t>V162212: Generations of slavery and discrimination have created conditions that make it difficult for blacks to work their way out of the lower class. </a:t>
            </a:r>
          </a:p>
          <a:p>
            <a:pPr lvl="1"/>
            <a:r>
              <a:rPr lang="en-US" dirty="0"/>
              <a:t>Strongly Agree = least racist</a:t>
            </a:r>
          </a:p>
          <a:p>
            <a:r>
              <a:rPr lang="en-US" dirty="0"/>
              <a:t>V162213: Over the past few years, blacks have gotten less than they deserve. </a:t>
            </a:r>
          </a:p>
          <a:p>
            <a:pPr lvl="1"/>
            <a:r>
              <a:rPr lang="en-US" dirty="0"/>
              <a:t>Strongly agree = least racist</a:t>
            </a:r>
          </a:p>
          <a:p>
            <a:r>
              <a:rPr lang="en-US" dirty="0"/>
              <a:t>V162214: It’s really a matter of some people not trying hard enough, if blacks would only try harder they could be just as well off as whites. </a:t>
            </a:r>
          </a:p>
          <a:p>
            <a:pPr lvl="1"/>
            <a:r>
              <a:rPr lang="en-US" dirty="0"/>
              <a:t>Strongly Agree = most racist</a:t>
            </a:r>
            <a:br>
              <a:rPr lang="en-US" dirty="0"/>
            </a:br>
            <a:endParaRPr lang="en-US" dirty="0"/>
          </a:p>
          <a:p>
            <a:pPr marL="201168" lvl="1" indent="0">
              <a:buNone/>
            </a:pPr>
            <a:r>
              <a:rPr lang="en-US" sz="2400" b="1" dirty="0"/>
              <a:t>If you were to combine the observations as they are coded, what would happen? </a:t>
            </a:r>
          </a:p>
          <a:p>
            <a:pPr marL="201168" lvl="1" indent="0">
              <a:buNone/>
            </a:pPr>
            <a:endParaRPr lang="en-US" b="1" dirty="0"/>
          </a:p>
          <a:p>
            <a:endParaRPr lang="en-US" dirty="0"/>
          </a:p>
        </p:txBody>
      </p:sp>
    </p:spTree>
    <p:extLst>
      <p:ext uri="{BB962C8B-B14F-4D97-AF65-F5344CB8AC3E}">
        <p14:creationId xmlns:p14="http://schemas.microsoft.com/office/powerpoint/2010/main" val="81999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F864-530E-4025-AE6E-A0146C9A4779}"/>
              </a:ext>
            </a:extLst>
          </p:cNvPr>
          <p:cNvSpPr>
            <a:spLocks noGrp="1"/>
          </p:cNvSpPr>
          <p:nvPr>
            <p:ph type="title"/>
          </p:nvPr>
        </p:nvSpPr>
        <p:spPr/>
        <p:txBody>
          <a:bodyPr/>
          <a:lstStyle/>
          <a:p>
            <a:r>
              <a:rPr lang="en-US" dirty="0"/>
              <a:t>Opening data in Excel</a:t>
            </a:r>
          </a:p>
        </p:txBody>
      </p:sp>
      <p:sp>
        <p:nvSpPr>
          <p:cNvPr id="3" name="Content Placeholder 2">
            <a:extLst>
              <a:ext uri="{FF2B5EF4-FFF2-40B4-BE49-F238E27FC236}">
                <a16:creationId xmlns:a16="http://schemas.microsoft.com/office/drawing/2014/main" id="{83F70E6C-DA45-40C4-8A31-FCC6D26BD619}"/>
              </a:ext>
            </a:extLst>
          </p:cNvPr>
          <p:cNvSpPr>
            <a:spLocks noGrp="1"/>
          </p:cNvSpPr>
          <p:nvPr>
            <p:ph idx="1"/>
          </p:nvPr>
        </p:nvSpPr>
        <p:spPr/>
        <p:txBody>
          <a:bodyPr/>
          <a:lstStyle/>
          <a:p>
            <a:r>
              <a:rPr lang="en-US" dirty="0"/>
              <a:t>Later in the course, we will open data in R</a:t>
            </a:r>
          </a:p>
          <a:p>
            <a:endParaRPr lang="en-US" dirty="0"/>
          </a:p>
          <a:p>
            <a:r>
              <a:rPr lang="en-US" dirty="0"/>
              <a:t>Common file types</a:t>
            </a:r>
          </a:p>
          <a:p>
            <a:r>
              <a:rPr lang="en-US" dirty="0"/>
              <a:t>.csv</a:t>
            </a:r>
          </a:p>
          <a:p>
            <a:r>
              <a:rPr lang="en-US" dirty="0"/>
              <a:t>.xlsx</a:t>
            </a:r>
          </a:p>
          <a:p>
            <a:r>
              <a:rPr lang="en-US" dirty="0"/>
              <a:t>. txt (tabular, delineated, etc.)</a:t>
            </a:r>
          </a:p>
          <a:p>
            <a:endParaRPr lang="en-US" dirty="0"/>
          </a:p>
          <a:p>
            <a:endParaRPr lang="en-US" dirty="0"/>
          </a:p>
          <a:p>
            <a:endParaRPr lang="en-US" dirty="0"/>
          </a:p>
        </p:txBody>
      </p:sp>
    </p:spTree>
    <p:extLst>
      <p:ext uri="{BB962C8B-B14F-4D97-AF65-F5344CB8AC3E}">
        <p14:creationId xmlns:p14="http://schemas.microsoft.com/office/powerpoint/2010/main" val="1615909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61E0-ADB9-443D-95E7-D5FB1BE3873E}"/>
              </a:ext>
            </a:extLst>
          </p:cNvPr>
          <p:cNvSpPr>
            <a:spLocks noGrp="1"/>
          </p:cNvSpPr>
          <p:nvPr>
            <p:ph type="title"/>
          </p:nvPr>
        </p:nvSpPr>
        <p:spPr/>
        <p:txBody>
          <a:bodyPr/>
          <a:lstStyle/>
          <a:p>
            <a:r>
              <a:rPr lang="en-US" dirty="0"/>
              <a:t>Reverse Recoding</a:t>
            </a:r>
          </a:p>
        </p:txBody>
      </p:sp>
      <p:sp>
        <p:nvSpPr>
          <p:cNvPr id="3" name="Content Placeholder 2">
            <a:extLst>
              <a:ext uri="{FF2B5EF4-FFF2-40B4-BE49-F238E27FC236}">
                <a16:creationId xmlns:a16="http://schemas.microsoft.com/office/drawing/2014/main" id="{7DB4195B-D0F3-4634-B579-220CCB8CD0B2}"/>
              </a:ext>
            </a:extLst>
          </p:cNvPr>
          <p:cNvSpPr>
            <a:spLocks noGrp="1"/>
          </p:cNvSpPr>
          <p:nvPr>
            <p:ph idx="1"/>
          </p:nvPr>
        </p:nvSpPr>
        <p:spPr>
          <a:xfrm>
            <a:off x="1097280" y="1845733"/>
            <a:ext cx="10678602" cy="4434751"/>
          </a:xfrm>
        </p:spPr>
        <p:txBody>
          <a:bodyPr>
            <a:normAutofit fontScale="92500"/>
          </a:bodyPr>
          <a:lstStyle/>
          <a:p>
            <a:r>
              <a:rPr lang="en-US" sz="2800" dirty="0"/>
              <a:t>If you were trying to capture racial resentment with these variables, they must be coded so that the underlying construct is measured in the same direction.</a:t>
            </a:r>
          </a:p>
          <a:p>
            <a:r>
              <a:rPr lang="en-US" sz="2800" dirty="0"/>
              <a:t>Either flip direction of V162211 &amp; V162214   </a:t>
            </a:r>
            <a:r>
              <a:rPr lang="en-US" sz="2800" b="1" dirty="0"/>
              <a:t>OR</a:t>
            </a:r>
            <a:r>
              <a:rPr lang="en-US" sz="2800" dirty="0"/>
              <a:t>    flip V162212 &amp; V162213.  </a:t>
            </a:r>
          </a:p>
          <a:p>
            <a:pPr>
              <a:lnSpc>
                <a:spcPct val="110000"/>
              </a:lnSpc>
            </a:pPr>
            <a:r>
              <a:rPr lang="en-US" sz="2800" dirty="0"/>
              <a:t>Depending on which variables are recoded, the construct of racial resentment goes from:</a:t>
            </a:r>
          </a:p>
          <a:p>
            <a:pPr lvl="1">
              <a:lnSpc>
                <a:spcPct val="110000"/>
              </a:lnSpc>
            </a:pPr>
            <a:r>
              <a:rPr lang="en-US" sz="2600" dirty="0"/>
              <a:t>most racist </a:t>
            </a:r>
            <a:r>
              <a:rPr lang="en-US" sz="2600" dirty="0">
                <a:sym typeface="Wingdings" panose="05000000000000000000" pitchFamily="2" charset="2"/>
              </a:rPr>
              <a:t> least racist  </a:t>
            </a:r>
          </a:p>
          <a:p>
            <a:pPr marL="201168" lvl="1" indent="0">
              <a:lnSpc>
                <a:spcPct val="110000"/>
              </a:lnSpc>
              <a:buNone/>
            </a:pPr>
            <a:r>
              <a:rPr lang="en-US" sz="2600" dirty="0">
                <a:sym typeface="Wingdings" panose="05000000000000000000" pitchFamily="2" charset="2"/>
              </a:rPr>
              <a:t>		OR</a:t>
            </a:r>
          </a:p>
          <a:p>
            <a:pPr lvl="1">
              <a:lnSpc>
                <a:spcPct val="110000"/>
              </a:lnSpc>
            </a:pPr>
            <a:r>
              <a:rPr lang="en-US" sz="2600" dirty="0">
                <a:sym typeface="Wingdings" panose="05000000000000000000" pitchFamily="2" charset="2"/>
              </a:rPr>
              <a:t>least racist  most racist.</a:t>
            </a:r>
          </a:p>
          <a:p>
            <a:pPr marL="201168" lvl="1" indent="0">
              <a:lnSpc>
                <a:spcPct val="110000"/>
              </a:lnSpc>
              <a:buNone/>
            </a:pPr>
            <a:r>
              <a:rPr lang="en-US" sz="2600" b="1" dirty="0">
                <a:sym typeface="Wingdings" panose="05000000000000000000" pitchFamily="2" charset="2"/>
              </a:rPr>
              <a:t>JUST BE CONSISTENT AND KNOW WHICH DIRECTION YOU CHOSE!</a:t>
            </a:r>
            <a:endParaRPr lang="en-US" sz="2600" b="1" dirty="0"/>
          </a:p>
        </p:txBody>
      </p:sp>
    </p:spTree>
    <p:extLst>
      <p:ext uri="{BB962C8B-B14F-4D97-AF65-F5344CB8AC3E}">
        <p14:creationId xmlns:p14="http://schemas.microsoft.com/office/powerpoint/2010/main" val="4437721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15073" y="-417692"/>
            <a:ext cx="11250593" cy="1586889"/>
          </a:xfrm>
        </p:spPr>
        <p:txBody>
          <a:bodyPr>
            <a:noAutofit/>
          </a:bodyPr>
          <a:lstStyle/>
          <a:p>
            <a:r>
              <a:rPr lang="en-US" sz="2800" dirty="0"/>
              <a:t>V162211: Irish, Italians, Jewish and many other minorities overcame prejudice and worked their way up. Blacks should do the same without any special favors. 			</a:t>
            </a:r>
            <a:r>
              <a:rPr lang="en-US" sz="2800" i="1" dirty="0"/>
              <a:t>=&gt; Strongly Agree = most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239641" y="1983969"/>
            <a:ext cx="10924461" cy="1445031"/>
          </a:xfrm>
        </p:spPr>
        <p:txBody>
          <a:bodyPr>
            <a:normAutofit/>
          </a:bodyPr>
          <a:lstStyle/>
          <a:p>
            <a:pPr>
              <a:lnSpc>
                <a:spcPct val="100000"/>
              </a:lnSpc>
              <a:spcBef>
                <a:spcPts val="0"/>
              </a:spcBef>
              <a:spcAft>
                <a:spcPts val="0"/>
              </a:spcAft>
              <a:buFont typeface="Arial" panose="020B0604020202020204" pitchFamily="34" charset="0"/>
              <a:buChar char="•"/>
            </a:pPr>
            <a:r>
              <a:rPr lang="en-US" sz="2400" dirty="0"/>
              <a:t> &gt;  ANES$resent1 &lt;- recode(ANES$V162211, "5=1; 4=2;3=3;2=4;1=5") </a:t>
            </a:r>
          </a:p>
          <a:p>
            <a:pPr>
              <a:lnSpc>
                <a:spcPct val="100000"/>
              </a:lnSpc>
              <a:spcBef>
                <a:spcPts val="0"/>
              </a:spcBef>
              <a:spcAft>
                <a:spcPts val="0"/>
              </a:spcAft>
              <a:buFont typeface="Arial" panose="020B0604020202020204" pitchFamily="34" charset="0"/>
              <a:buChar char="•"/>
            </a:pPr>
            <a:r>
              <a:rPr lang="en-US" sz="2400" dirty="0"/>
              <a:t> R has already taken care of the missing values – they don’t show up in the table</a:t>
            </a:r>
          </a:p>
        </p:txBody>
      </p:sp>
      <p:pic>
        <p:nvPicPr>
          <p:cNvPr id="4" name="Picture 3">
            <a:extLst>
              <a:ext uri="{FF2B5EF4-FFF2-40B4-BE49-F238E27FC236}">
                <a16:creationId xmlns:a16="http://schemas.microsoft.com/office/drawing/2014/main" id="{D1B09E65-C4BA-4F81-9933-3D7C0580E02A}"/>
              </a:ext>
            </a:extLst>
          </p:cNvPr>
          <p:cNvPicPr>
            <a:picLocks noChangeAspect="1"/>
          </p:cNvPicPr>
          <p:nvPr/>
        </p:nvPicPr>
        <p:blipFill>
          <a:blip r:embed="rId3"/>
          <a:stretch>
            <a:fillRect/>
          </a:stretch>
        </p:blipFill>
        <p:spPr>
          <a:xfrm>
            <a:off x="3333357" y="2811700"/>
            <a:ext cx="8432309" cy="3500278"/>
          </a:xfrm>
          <a:prstGeom prst="rect">
            <a:avLst/>
          </a:prstGeom>
        </p:spPr>
      </p:pic>
      <p:pic>
        <p:nvPicPr>
          <p:cNvPr id="11" name="Picture 10">
            <a:extLst>
              <a:ext uri="{FF2B5EF4-FFF2-40B4-BE49-F238E27FC236}">
                <a16:creationId xmlns:a16="http://schemas.microsoft.com/office/drawing/2014/main" id="{337E9192-0201-44A9-BD62-D3F98FBEEFE9}"/>
              </a:ext>
            </a:extLst>
          </p:cNvPr>
          <p:cNvPicPr>
            <a:picLocks noChangeAspect="1"/>
          </p:cNvPicPr>
          <p:nvPr/>
        </p:nvPicPr>
        <p:blipFill>
          <a:blip r:embed="rId4"/>
          <a:stretch>
            <a:fillRect/>
          </a:stretch>
        </p:blipFill>
        <p:spPr>
          <a:xfrm>
            <a:off x="0" y="4070363"/>
            <a:ext cx="4004322" cy="2775959"/>
          </a:xfrm>
          <a:prstGeom prst="rect">
            <a:avLst/>
          </a:prstGeom>
        </p:spPr>
      </p:pic>
      <p:sp>
        <p:nvSpPr>
          <p:cNvPr id="10" name="TextBox 9">
            <a:extLst>
              <a:ext uri="{FF2B5EF4-FFF2-40B4-BE49-F238E27FC236}">
                <a16:creationId xmlns:a16="http://schemas.microsoft.com/office/drawing/2014/main" id="{72B5F660-87BE-4398-AA24-149D7A3A45D1}"/>
              </a:ext>
            </a:extLst>
          </p:cNvPr>
          <p:cNvSpPr txBox="1"/>
          <p:nvPr/>
        </p:nvSpPr>
        <p:spPr>
          <a:xfrm>
            <a:off x="4158991" y="5170611"/>
            <a:ext cx="6090712" cy="156966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Make sure values match! Originally, “1. Agree Strongly” had 1110 people select it. It has to match the 5</a:t>
            </a:r>
            <a:r>
              <a:rPr lang="en-US" sz="2400" baseline="30000" dirty="0">
                <a:solidFill>
                  <a:schemeClr val="accent2">
                    <a:lumMod val="50000"/>
                  </a:schemeClr>
                </a:solidFill>
              </a:rPr>
              <a:t>th</a:t>
            </a:r>
            <a:r>
              <a:rPr lang="en-US" sz="2400" dirty="0">
                <a:solidFill>
                  <a:schemeClr val="accent2">
                    <a:lumMod val="50000"/>
                  </a:schemeClr>
                </a:solidFill>
              </a:rPr>
              <a:t> level that represents higher levels of racial resentment. Check other levels too!</a:t>
            </a:r>
          </a:p>
        </p:txBody>
      </p:sp>
    </p:spTree>
    <p:extLst>
      <p:ext uri="{BB962C8B-B14F-4D97-AF65-F5344CB8AC3E}">
        <p14:creationId xmlns:p14="http://schemas.microsoft.com/office/powerpoint/2010/main" val="21420985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44D-0086-4C01-B5C9-7AC53302EA4C}"/>
              </a:ext>
            </a:extLst>
          </p:cNvPr>
          <p:cNvSpPr>
            <a:spLocks noGrp="1"/>
          </p:cNvSpPr>
          <p:nvPr>
            <p:ph type="title"/>
          </p:nvPr>
        </p:nvSpPr>
        <p:spPr>
          <a:xfrm>
            <a:off x="490654" y="286603"/>
            <a:ext cx="10665026" cy="1450757"/>
          </a:xfrm>
        </p:spPr>
        <p:txBody>
          <a:bodyPr/>
          <a:lstStyle/>
          <a:p>
            <a:r>
              <a:rPr lang="en-US" dirty="0"/>
              <a:t>Another way to recode ANES$resent1 that has labels</a:t>
            </a:r>
          </a:p>
        </p:txBody>
      </p:sp>
      <p:sp>
        <p:nvSpPr>
          <p:cNvPr id="3" name="Content Placeholder 2">
            <a:extLst>
              <a:ext uri="{FF2B5EF4-FFF2-40B4-BE49-F238E27FC236}">
                <a16:creationId xmlns:a16="http://schemas.microsoft.com/office/drawing/2014/main" id="{87B203D4-81A6-4E86-AF20-E5C65395C641}"/>
              </a:ext>
            </a:extLst>
          </p:cNvPr>
          <p:cNvSpPr>
            <a:spLocks noGrp="1"/>
          </p:cNvSpPr>
          <p:nvPr>
            <p:ph idx="1"/>
          </p:nvPr>
        </p:nvSpPr>
        <p:spPr>
          <a:xfrm>
            <a:off x="312234" y="1845734"/>
            <a:ext cx="10843446" cy="4023360"/>
          </a:xfrm>
        </p:spPr>
        <p:txBody>
          <a:bodyPr>
            <a:normAutofit/>
          </a:bodyPr>
          <a:lstStyle/>
          <a:p>
            <a:r>
              <a:rPr lang="en-US" sz="2800" dirty="0"/>
              <a:t>#  Still format of "Have=Want“ when recoding variables</a:t>
            </a:r>
          </a:p>
          <a:p>
            <a:r>
              <a:rPr lang="en-US" sz="2800" dirty="0"/>
              <a:t>&gt;  table(ANES$V162211)</a:t>
            </a:r>
          </a:p>
          <a:p>
            <a:r>
              <a:rPr lang="en-US" sz="2800" dirty="0"/>
              <a:t>&gt;  ANES$resent1OPTION2 &lt;- recode(</a:t>
            </a:r>
            <a:r>
              <a:rPr lang="en-US" sz="2800" dirty="0" err="1"/>
              <a:t>as.numeric</a:t>
            </a:r>
            <a:r>
              <a:rPr lang="en-US" sz="2800" dirty="0"/>
              <a:t>(ANES$V162211), "1='5.Strongly Disagree';2='4.Disagree';3='3.Neither Agree/Disagree';4='2.Agree';5='1.Strongly Agree’”)</a:t>
            </a:r>
          </a:p>
          <a:p>
            <a:r>
              <a:rPr lang="en-US" sz="2800" dirty="0"/>
              <a:t>&gt;  table(ANES$resent1OPTION2)</a:t>
            </a:r>
          </a:p>
        </p:txBody>
      </p:sp>
      <p:pic>
        <p:nvPicPr>
          <p:cNvPr id="7" name="Picture 6">
            <a:extLst>
              <a:ext uri="{FF2B5EF4-FFF2-40B4-BE49-F238E27FC236}">
                <a16:creationId xmlns:a16="http://schemas.microsoft.com/office/drawing/2014/main" id="{56342EC9-00EB-475D-B055-3E1309C8D9AE}"/>
              </a:ext>
            </a:extLst>
          </p:cNvPr>
          <p:cNvPicPr>
            <a:picLocks noChangeAspect="1"/>
          </p:cNvPicPr>
          <p:nvPr/>
        </p:nvPicPr>
        <p:blipFill>
          <a:blip r:embed="rId3"/>
          <a:stretch>
            <a:fillRect/>
          </a:stretch>
        </p:blipFill>
        <p:spPr>
          <a:xfrm>
            <a:off x="0" y="5120641"/>
            <a:ext cx="12192000" cy="1265825"/>
          </a:xfrm>
          <a:prstGeom prst="rect">
            <a:avLst/>
          </a:prstGeom>
        </p:spPr>
      </p:pic>
    </p:spTree>
    <p:extLst>
      <p:ext uri="{BB962C8B-B14F-4D97-AF65-F5344CB8AC3E}">
        <p14:creationId xmlns:p14="http://schemas.microsoft.com/office/powerpoint/2010/main" val="38010943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57561" y="101479"/>
            <a:ext cx="11396952" cy="1450757"/>
          </a:xfrm>
        </p:spPr>
        <p:txBody>
          <a:bodyPr>
            <a:noAutofit/>
          </a:bodyPr>
          <a:lstStyle/>
          <a:p>
            <a:r>
              <a:rPr lang="en-US" sz="3200" dirty="0"/>
              <a:t>V162212: Generations of slavery and discrimination have created conditions that make it difficult for blacks to work their way out of the lower class. 			=&gt; </a:t>
            </a:r>
            <a:r>
              <a:rPr lang="en-US" sz="3200" i="1" dirty="0"/>
              <a:t>Strongly Agree = least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8004520" y="1552236"/>
            <a:ext cx="3866167" cy="3328011"/>
          </a:xfrm>
          <a:solidFill>
            <a:schemeClr val="accent1">
              <a:lumMod val="20000"/>
              <a:lumOff val="80000"/>
            </a:schemeClr>
          </a:solidFill>
          <a:ln w="57150">
            <a:solidFill>
              <a:schemeClr val="tx2">
                <a:lumMod val="40000"/>
                <a:lumOff val="60000"/>
              </a:schemeClr>
            </a:solidFill>
          </a:ln>
        </p:spPr>
        <p:txBody>
          <a:bodyPr>
            <a:normAutofit/>
          </a:bodyPr>
          <a:lstStyle/>
          <a:p>
            <a:pPr marL="0" indent="0">
              <a:buNone/>
            </a:pPr>
            <a:r>
              <a:rPr lang="en-US" sz="2200" dirty="0"/>
              <a:t>  &gt;  table(ANES$V162212)</a:t>
            </a:r>
          </a:p>
          <a:p>
            <a:pPr marL="0" indent="0">
              <a:buNone/>
            </a:pPr>
            <a:r>
              <a:rPr lang="en-US" sz="2200" i="1" dirty="0"/>
              <a:t>  # Note that missing values are taken care of already in table() </a:t>
            </a:r>
          </a:p>
          <a:p>
            <a:pPr marL="0" indent="0">
              <a:buNone/>
            </a:pPr>
            <a:r>
              <a:rPr lang="en-US" sz="2200" dirty="0"/>
              <a:t>  &gt;  ANES$resent2 &lt;- ANES$V162212  </a:t>
            </a:r>
          </a:p>
          <a:p>
            <a:pPr marL="0" indent="0">
              <a:buNone/>
            </a:pPr>
            <a:r>
              <a:rPr lang="en-US" sz="2200" i="1" dirty="0"/>
              <a:t>  # yes, it is that easy</a:t>
            </a:r>
          </a:p>
          <a:p>
            <a:pPr marL="0" indent="0">
              <a:buNone/>
            </a:pPr>
            <a:r>
              <a:rPr lang="en-US" sz="2200" dirty="0"/>
              <a:t>  &gt;  table(ANES$resent2)</a:t>
            </a:r>
          </a:p>
        </p:txBody>
      </p:sp>
      <p:pic>
        <p:nvPicPr>
          <p:cNvPr id="5" name="Picture 4">
            <a:extLst>
              <a:ext uri="{FF2B5EF4-FFF2-40B4-BE49-F238E27FC236}">
                <a16:creationId xmlns:a16="http://schemas.microsoft.com/office/drawing/2014/main" id="{B4B7598D-5488-40D6-8CE3-0FB94907B47A}"/>
              </a:ext>
            </a:extLst>
          </p:cNvPr>
          <p:cNvPicPr>
            <a:picLocks noChangeAspect="1"/>
          </p:cNvPicPr>
          <p:nvPr/>
        </p:nvPicPr>
        <p:blipFill>
          <a:blip r:embed="rId3"/>
          <a:stretch>
            <a:fillRect/>
          </a:stretch>
        </p:blipFill>
        <p:spPr>
          <a:xfrm>
            <a:off x="2818424" y="5081294"/>
            <a:ext cx="2912007" cy="1152670"/>
          </a:xfrm>
          <a:prstGeom prst="rect">
            <a:avLst/>
          </a:prstGeom>
        </p:spPr>
      </p:pic>
      <p:pic>
        <p:nvPicPr>
          <p:cNvPr id="4" name="Picture 3">
            <a:extLst>
              <a:ext uri="{FF2B5EF4-FFF2-40B4-BE49-F238E27FC236}">
                <a16:creationId xmlns:a16="http://schemas.microsoft.com/office/drawing/2014/main" id="{A6921F6D-F68C-4768-B8AF-E57A36BAE51E}"/>
              </a:ext>
            </a:extLst>
          </p:cNvPr>
          <p:cNvPicPr>
            <a:picLocks noChangeAspect="1"/>
          </p:cNvPicPr>
          <p:nvPr/>
        </p:nvPicPr>
        <p:blipFill>
          <a:blip r:embed="rId4"/>
          <a:stretch>
            <a:fillRect/>
          </a:stretch>
        </p:blipFill>
        <p:spPr>
          <a:xfrm>
            <a:off x="0" y="5044192"/>
            <a:ext cx="2748895" cy="1226875"/>
          </a:xfrm>
          <a:prstGeom prst="rect">
            <a:avLst/>
          </a:prstGeom>
        </p:spPr>
      </p:pic>
      <p:pic>
        <p:nvPicPr>
          <p:cNvPr id="10" name="Picture 9">
            <a:extLst>
              <a:ext uri="{FF2B5EF4-FFF2-40B4-BE49-F238E27FC236}">
                <a16:creationId xmlns:a16="http://schemas.microsoft.com/office/drawing/2014/main" id="{A89B186D-6CE5-4864-9A92-62A7350585DB}"/>
              </a:ext>
            </a:extLst>
          </p:cNvPr>
          <p:cNvPicPr>
            <a:picLocks noChangeAspect="1"/>
          </p:cNvPicPr>
          <p:nvPr/>
        </p:nvPicPr>
        <p:blipFill>
          <a:blip r:embed="rId5"/>
          <a:stretch>
            <a:fillRect/>
          </a:stretch>
        </p:blipFill>
        <p:spPr>
          <a:xfrm>
            <a:off x="207744" y="1565079"/>
            <a:ext cx="8133366" cy="3302325"/>
          </a:xfrm>
          <a:prstGeom prst="rect">
            <a:avLst/>
          </a:prstGeom>
          <a:ln w="38100">
            <a:solidFill>
              <a:schemeClr val="tx2">
                <a:lumMod val="40000"/>
                <a:lumOff val="60000"/>
              </a:schemeClr>
            </a:solidFill>
          </a:ln>
        </p:spPr>
      </p:pic>
      <p:sp>
        <p:nvSpPr>
          <p:cNvPr id="9" name="TextBox 8">
            <a:extLst>
              <a:ext uri="{FF2B5EF4-FFF2-40B4-BE49-F238E27FC236}">
                <a16:creationId xmlns:a16="http://schemas.microsoft.com/office/drawing/2014/main" id="{420458DC-6B16-46AE-9F43-7816960CC2BF}"/>
              </a:ext>
            </a:extLst>
          </p:cNvPr>
          <p:cNvSpPr txBox="1"/>
          <p:nvPr/>
        </p:nvSpPr>
        <p:spPr>
          <a:xfrm>
            <a:off x="5779975" y="5087871"/>
            <a:ext cx="6090712" cy="1200329"/>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US" sz="2400" dirty="0">
                <a:solidFill>
                  <a:schemeClr val="accent2">
                    <a:lumMod val="50000"/>
                  </a:schemeClr>
                </a:solidFill>
              </a:rPr>
              <a:t>Make sure values match! Originally, “1. Agree Strongly” had 645 people select it. We didn’t reverse this one, so it is correct.</a:t>
            </a:r>
          </a:p>
        </p:txBody>
      </p:sp>
    </p:spTree>
    <p:extLst>
      <p:ext uri="{BB962C8B-B14F-4D97-AF65-F5344CB8AC3E}">
        <p14:creationId xmlns:p14="http://schemas.microsoft.com/office/powerpoint/2010/main" val="21211420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AE8C62-A2C5-4025-8859-DB03FB320EE9}"/>
              </a:ext>
            </a:extLst>
          </p:cNvPr>
          <p:cNvSpPr>
            <a:spLocks noGrp="1"/>
          </p:cNvSpPr>
          <p:nvPr>
            <p:ph type="title"/>
          </p:nvPr>
        </p:nvSpPr>
        <p:spPr>
          <a:xfrm>
            <a:off x="63610" y="287338"/>
            <a:ext cx="11091753" cy="1449387"/>
          </a:xfrm>
        </p:spPr>
        <p:txBody>
          <a:bodyPr/>
          <a:lstStyle/>
          <a:p>
            <a:r>
              <a:rPr lang="en-US" dirty="0"/>
              <a:t>Example Index: Racial Resentment Variables</a:t>
            </a:r>
          </a:p>
        </p:txBody>
      </p:sp>
      <p:sp>
        <p:nvSpPr>
          <p:cNvPr id="3" name="Content Placeholder 2">
            <a:extLst>
              <a:ext uri="{FF2B5EF4-FFF2-40B4-BE49-F238E27FC236}">
                <a16:creationId xmlns:a16="http://schemas.microsoft.com/office/drawing/2014/main" id="{0055CBA6-DA11-4C55-9591-77EB6794B37E}"/>
              </a:ext>
            </a:extLst>
          </p:cNvPr>
          <p:cNvSpPr>
            <a:spLocks noGrp="1"/>
          </p:cNvSpPr>
          <p:nvPr>
            <p:ph idx="1"/>
          </p:nvPr>
        </p:nvSpPr>
        <p:spPr>
          <a:xfrm>
            <a:off x="1097280" y="1901393"/>
            <a:ext cx="10058400" cy="4023360"/>
          </a:xfrm>
        </p:spPr>
        <p:txBody>
          <a:bodyPr>
            <a:normAutofit/>
          </a:bodyPr>
          <a:lstStyle/>
          <a:p>
            <a:r>
              <a:rPr lang="en-US" dirty="0">
                <a:solidFill>
                  <a:srgbClr val="FF0000"/>
                </a:solidFill>
              </a:rPr>
              <a:t># Look at codebook to determine direction of scales for underlying construct</a:t>
            </a:r>
          </a:p>
          <a:p>
            <a:r>
              <a:rPr lang="en-US" dirty="0">
                <a:solidFill>
                  <a:srgbClr val="FF0000"/>
                </a:solidFill>
              </a:rPr>
              <a:t># Don't need to label everything when making an index</a:t>
            </a:r>
          </a:p>
          <a:p>
            <a:r>
              <a:rPr lang="en-US" dirty="0">
                <a:solidFill>
                  <a:schemeClr val="tx1"/>
                </a:solidFill>
              </a:rPr>
              <a:t>ANES$resent1 &lt;- recode(</a:t>
            </a:r>
            <a:r>
              <a:rPr lang="en-US" dirty="0" err="1">
                <a:solidFill>
                  <a:schemeClr val="tx1"/>
                </a:solidFill>
              </a:rPr>
              <a:t>as.numeric</a:t>
            </a:r>
            <a:r>
              <a:rPr lang="en-US" dirty="0">
                <a:solidFill>
                  <a:schemeClr val="tx1"/>
                </a:solidFill>
              </a:rPr>
              <a:t>(ANES$V162211), "5=1; 4=2;3=3;2=4;1=5") </a:t>
            </a:r>
          </a:p>
          <a:p>
            <a:r>
              <a:rPr lang="en-US" dirty="0">
                <a:solidFill>
                  <a:schemeClr val="tx1"/>
                </a:solidFill>
              </a:rPr>
              <a:t>ANES$resent2 &lt;- ANES$V162212</a:t>
            </a:r>
          </a:p>
          <a:p>
            <a:r>
              <a:rPr lang="en-US" dirty="0">
                <a:solidFill>
                  <a:schemeClr val="tx1"/>
                </a:solidFill>
              </a:rPr>
              <a:t>ANES$resent3 &lt;- ANES$V162213</a:t>
            </a:r>
          </a:p>
          <a:p>
            <a:r>
              <a:rPr lang="en-US" dirty="0">
                <a:solidFill>
                  <a:schemeClr val="tx1"/>
                </a:solidFill>
              </a:rPr>
              <a:t>ANES$resent4 &lt;- recode(</a:t>
            </a:r>
            <a:r>
              <a:rPr lang="en-US" dirty="0" err="1">
                <a:solidFill>
                  <a:schemeClr val="tx1"/>
                </a:solidFill>
              </a:rPr>
              <a:t>as.numeric</a:t>
            </a:r>
            <a:r>
              <a:rPr lang="en-US" dirty="0">
                <a:solidFill>
                  <a:schemeClr val="tx1"/>
                </a:solidFill>
              </a:rPr>
              <a:t>(ANES$V162214),"5=1; 4=2;3=3;2=4;1=5")</a:t>
            </a:r>
          </a:p>
          <a:p>
            <a:r>
              <a:rPr lang="en-US" dirty="0">
                <a:solidFill>
                  <a:srgbClr val="FF0000"/>
                </a:solidFill>
              </a:rPr>
              <a:t># check your work to make sure the counts still match those of the codebook.</a:t>
            </a:r>
          </a:p>
          <a:p>
            <a:endParaRPr lang="en-US" dirty="0"/>
          </a:p>
        </p:txBody>
      </p:sp>
    </p:spTree>
    <p:extLst>
      <p:ext uri="{BB962C8B-B14F-4D97-AF65-F5344CB8AC3E}">
        <p14:creationId xmlns:p14="http://schemas.microsoft.com/office/powerpoint/2010/main" val="20220857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D738-4AF7-47FF-8B2A-2786CDBE4D04}"/>
              </a:ext>
            </a:extLst>
          </p:cNvPr>
          <p:cNvSpPr>
            <a:spLocks noGrp="1"/>
          </p:cNvSpPr>
          <p:nvPr>
            <p:ph type="title"/>
          </p:nvPr>
        </p:nvSpPr>
        <p:spPr/>
        <p:txBody>
          <a:bodyPr/>
          <a:lstStyle/>
          <a:p>
            <a:r>
              <a:rPr lang="en-US" dirty="0"/>
              <a:t>Cronbach alpha reliability test</a:t>
            </a:r>
          </a:p>
        </p:txBody>
      </p:sp>
      <p:sp>
        <p:nvSpPr>
          <p:cNvPr id="3" name="Content Placeholder 2">
            <a:extLst>
              <a:ext uri="{FF2B5EF4-FFF2-40B4-BE49-F238E27FC236}">
                <a16:creationId xmlns:a16="http://schemas.microsoft.com/office/drawing/2014/main" id="{31B04116-7F76-4F3A-AF98-A58901611D2A}"/>
              </a:ext>
            </a:extLst>
          </p:cNvPr>
          <p:cNvSpPr>
            <a:spLocks noGrp="1"/>
          </p:cNvSpPr>
          <p:nvPr>
            <p:ph idx="1"/>
          </p:nvPr>
        </p:nvSpPr>
        <p:spPr>
          <a:xfrm>
            <a:off x="238990" y="1737360"/>
            <a:ext cx="11714019" cy="4368030"/>
          </a:xfrm>
        </p:spPr>
        <p:txBody>
          <a:bodyPr>
            <a:normAutofit/>
          </a:bodyPr>
          <a:lstStyle/>
          <a:p>
            <a:r>
              <a:rPr lang="en-US" sz="2800" dirty="0"/>
              <a:t>Cronbach’s alpha is a measure of internal consistency and scale reliability. </a:t>
            </a:r>
          </a:p>
          <a:p>
            <a:pPr lvl="1"/>
            <a:r>
              <a:rPr lang="en-US" sz="2400" dirty="0"/>
              <a:t>Higher values show better scale reliability. </a:t>
            </a:r>
          </a:p>
          <a:p>
            <a:pPr lvl="1"/>
            <a:r>
              <a:rPr lang="en-US" sz="2400" dirty="0"/>
              <a:t>Usually, </a:t>
            </a:r>
            <a:r>
              <a:rPr lang="el-GR" sz="2400" dirty="0"/>
              <a:t>α</a:t>
            </a:r>
            <a:r>
              <a:rPr lang="en-US" sz="2400" dirty="0"/>
              <a:t> &gt; .70 is acceptable. </a:t>
            </a:r>
          </a:p>
          <a:p>
            <a:endParaRPr lang="en-US" sz="2400" dirty="0"/>
          </a:p>
          <a:p>
            <a:r>
              <a:rPr lang="en-US" sz="2800" dirty="0"/>
              <a:t>Before using an index for racial resentment, check the correlation between the variables in the index</a:t>
            </a:r>
          </a:p>
          <a:p>
            <a:r>
              <a:rPr lang="en-US" sz="2400" dirty="0"/>
              <a:t>&gt; library(psych)</a:t>
            </a:r>
          </a:p>
          <a:p>
            <a:r>
              <a:rPr lang="en-US" sz="2400" dirty="0"/>
              <a:t>&gt; </a:t>
            </a:r>
            <a:r>
              <a:rPr lang="en-US" sz="2400" dirty="0" err="1"/>
              <a:t>someindex</a:t>
            </a:r>
            <a:r>
              <a:rPr lang="en-US" sz="2400" dirty="0"/>
              <a:t> &lt;- subset(</a:t>
            </a:r>
            <a:r>
              <a:rPr lang="en-US" sz="2400" dirty="0" err="1"/>
              <a:t>dataframe</a:t>
            </a:r>
            <a:r>
              <a:rPr lang="en-US" sz="2400" dirty="0"/>
              <a:t>, select=c(</a:t>
            </a:r>
            <a:r>
              <a:rPr lang="en-US" sz="2400" dirty="0" err="1"/>
              <a:t>rangeOf:variablesYouWant</a:t>
            </a:r>
            <a:r>
              <a:rPr lang="en-US" sz="2400" dirty="0"/>
              <a:t>))      </a:t>
            </a:r>
            <a:r>
              <a:rPr lang="en-US" sz="1800" dirty="0"/>
              <a:t># creates index / mini df</a:t>
            </a:r>
          </a:p>
          <a:p>
            <a:r>
              <a:rPr lang="en-US" sz="2400" dirty="0"/>
              <a:t>&gt; alpha(</a:t>
            </a:r>
            <a:r>
              <a:rPr lang="en-US" sz="2400" dirty="0" err="1"/>
              <a:t>someindex</a:t>
            </a:r>
            <a:r>
              <a:rPr lang="en-US" sz="2400" dirty="0"/>
              <a:t>) 					# estimate of reliability for a single scale</a:t>
            </a:r>
          </a:p>
        </p:txBody>
      </p:sp>
    </p:spTree>
    <p:extLst>
      <p:ext uri="{BB962C8B-B14F-4D97-AF65-F5344CB8AC3E}">
        <p14:creationId xmlns:p14="http://schemas.microsoft.com/office/powerpoint/2010/main" val="419970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73190A-7D6E-4340-AFE9-2062CE95832A}"/>
              </a:ext>
            </a:extLst>
          </p:cNvPr>
          <p:cNvPicPr>
            <a:picLocks noChangeAspect="1"/>
          </p:cNvPicPr>
          <p:nvPr/>
        </p:nvPicPr>
        <p:blipFill>
          <a:blip r:embed="rId3"/>
          <a:stretch>
            <a:fillRect/>
          </a:stretch>
        </p:blipFill>
        <p:spPr>
          <a:xfrm>
            <a:off x="1036320" y="-156101"/>
            <a:ext cx="9780374" cy="6942452"/>
          </a:xfrm>
          <a:prstGeom prst="rect">
            <a:avLst/>
          </a:prstGeom>
        </p:spPr>
      </p:pic>
      <p:pic>
        <p:nvPicPr>
          <p:cNvPr id="9" name="Picture 8">
            <a:extLst>
              <a:ext uri="{FF2B5EF4-FFF2-40B4-BE49-F238E27FC236}">
                <a16:creationId xmlns:a16="http://schemas.microsoft.com/office/drawing/2014/main" id="{D2C67CDF-B444-433D-9089-1C909BE77D26}"/>
              </a:ext>
            </a:extLst>
          </p:cNvPr>
          <p:cNvPicPr>
            <a:picLocks noChangeAspect="1"/>
          </p:cNvPicPr>
          <p:nvPr/>
        </p:nvPicPr>
        <p:blipFill>
          <a:blip r:embed="rId4"/>
          <a:stretch>
            <a:fillRect/>
          </a:stretch>
        </p:blipFill>
        <p:spPr>
          <a:xfrm>
            <a:off x="993044" y="259613"/>
            <a:ext cx="9914441" cy="6580925"/>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772755">
            <a:off x="3563064" y="4850516"/>
            <a:ext cx="2752435" cy="255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9829162" flipV="1">
            <a:off x="2600586" y="936607"/>
            <a:ext cx="2927171" cy="266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5417968" y="466812"/>
            <a:ext cx="4776767" cy="46166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err="1">
                <a:solidFill>
                  <a:schemeClr val="accent2">
                    <a:lumMod val="50000"/>
                  </a:schemeClr>
                </a:solidFill>
              </a:rPr>
              <a:t>Raw_alpha</a:t>
            </a:r>
            <a:r>
              <a:rPr lang="en-US" sz="2400" dirty="0">
                <a:solidFill>
                  <a:schemeClr val="accent2">
                    <a:lumMod val="50000"/>
                  </a:schemeClr>
                </a:solidFill>
              </a:rPr>
              <a:t>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6225317" y="4791327"/>
            <a:ext cx="5966683"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None of the alphas increase when a variable is dropped. Therefore keep the variables.</a:t>
            </a:r>
          </a:p>
        </p:txBody>
      </p:sp>
    </p:spTree>
    <p:extLst>
      <p:ext uri="{BB962C8B-B14F-4D97-AF65-F5344CB8AC3E}">
        <p14:creationId xmlns:p14="http://schemas.microsoft.com/office/powerpoint/2010/main" val="27562526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if alpha coefficient is small:</a:t>
            </a:r>
          </a:p>
        </p:txBody>
      </p:sp>
      <p:sp>
        <p:nvSpPr>
          <p:cNvPr id="3" name="Content Placeholder 2"/>
          <p:cNvSpPr>
            <a:spLocks noGrp="1"/>
          </p:cNvSpPr>
          <p:nvPr>
            <p:ph idx="1"/>
          </p:nvPr>
        </p:nvSpPr>
        <p:spPr/>
        <p:txBody>
          <a:bodyPr>
            <a:normAutofit fontScale="92500"/>
          </a:bodyPr>
          <a:lstStyle/>
          <a:p>
            <a:r>
              <a:rPr lang="en-US" sz="3600" dirty="0"/>
              <a:t>1. Drop item(s) if that improves alpha to acceptable levels.</a:t>
            </a:r>
          </a:p>
          <a:p>
            <a:r>
              <a:rPr lang="en-US" sz="3600" dirty="0"/>
              <a:t>2. Look for other items to include in index to improve.</a:t>
            </a:r>
          </a:p>
          <a:p>
            <a:r>
              <a:rPr lang="en-US" sz="3600" dirty="0"/>
              <a:t>3. Consider as separate measures (not of the same underlying construct).</a:t>
            </a:r>
          </a:p>
          <a:p>
            <a:r>
              <a:rPr lang="en-US" sz="3600" dirty="0"/>
              <a:t>4. Combine them into an index and </a:t>
            </a:r>
            <a:r>
              <a:rPr lang="en-US" sz="3600" b="1" dirty="0"/>
              <a:t>report it</a:t>
            </a:r>
            <a:r>
              <a:rPr lang="en-US" sz="3600" dirty="0"/>
              <a:t>, even if it less than 0.7. </a:t>
            </a:r>
          </a:p>
        </p:txBody>
      </p:sp>
    </p:spTree>
    <p:extLst>
      <p:ext uri="{BB962C8B-B14F-4D97-AF65-F5344CB8AC3E}">
        <p14:creationId xmlns:p14="http://schemas.microsoft.com/office/powerpoint/2010/main" val="2330808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015765-07E5-4C97-A9D7-5A74D853D46A}"/>
              </a:ext>
            </a:extLst>
          </p:cNvPr>
          <p:cNvPicPr>
            <a:picLocks noChangeAspect="1"/>
          </p:cNvPicPr>
          <p:nvPr/>
        </p:nvPicPr>
        <p:blipFill>
          <a:blip r:embed="rId3"/>
          <a:stretch>
            <a:fillRect/>
          </a:stretch>
        </p:blipFill>
        <p:spPr>
          <a:xfrm>
            <a:off x="28964" y="45293"/>
            <a:ext cx="7106246" cy="6812707"/>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247602">
            <a:off x="1813949" y="3572685"/>
            <a:ext cx="4466097" cy="229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10235581" flipV="1">
            <a:off x="1117982" y="407116"/>
            <a:ext cx="4447608" cy="245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3308662" y="105877"/>
            <a:ext cx="6655209" cy="52322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800" dirty="0">
                <a:solidFill>
                  <a:schemeClr val="accent2">
                    <a:lumMod val="50000"/>
                  </a:schemeClr>
                </a:solidFill>
              </a:rPr>
              <a:t>Raw alpha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4650720" y="3586772"/>
            <a:ext cx="7102665" cy="3046988"/>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If the “healthy” variable is dropped, the alpha coefficient increases to 0.85. </a:t>
            </a:r>
          </a:p>
          <a:p>
            <a:pPr algn="ctr"/>
            <a:endParaRPr lang="en-US" sz="3200" dirty="0">
              <a:solidFill>
                <a:schemeClr val="accent2">
                  <a:lumMod val="50000"/>
                </a:schemeClr>
              </a:solidFill>
            </a:endParaRPr>
          </a:p>
          <a:p>
            <a:pPr algn="ctr"/>
            <a:r>
              <a:rPr lang="en-US" sz="3200" dirty="0">
                <a:solidFill>
                  <a:schemeClr val="accent2">
                    <a:lumMod val="50000"/>
                  </a:schemeClr>
                </a:solidFill>
              </a:rPr>
              <a:t>This implies that “healthy” doesn’t measure the same construct as the other variables. </a:t>
            </a:r>
          </a:p>
        </p:txBody>
      </p:sp>
      <p:sp>
        <p:nvSpPr>
          <p:cNvPr id="12" name="Rectangle 11">
            <a:extLst>
              <a:ext uri="{FF2B5EF4-FFF2-40B4-BE49-F238E27FC236}">
                <a16:creationId xmlns:a16="http://schemas.microsoft.com/office/drawing/2014/main" id="{8F04195F-7B03-41BC-85CC-16907FAF7E9B}"/>
              </a:ext>
            </a:extLst>
          </p:cNvPr>
          <p:cNvSpPr/>
          <p:nvPr/>
        </p:nvSpPr>
        <p:spPr>
          <a:xfrm>
            <a:off x="6976616" y="738915"/>
            <a:ext cx="5186419" cy="1384995"/>
          </a:xfrm>
          <a:prstGeom prst="rect">
            <a:avLst/>
          </a:prstGeom>
          <a:solidFill>
            <a:schemeClr val="bg2"/>
          </a:solidFill>
          <a:ln>
            <a:solidFill>
              <a:schemeClr val="tx2"/>
            </a:solidFill>
          </a:ln>
        </p:spPr>
        <p:txBody>
          <a:bodyPr wrap="square">
            <a:spAutoFit/>
          </a:bodyPr>
          <a:lstStyle/>
          <a:p>
            <a:pPr marL="401638" indent="-401638"/>
            <a:r>
              <a:rPr lang="en-US" sz="2800" b="1" dirty="0"/>
              <a:t>&gt;   resentment2 &lt;- subset(ANES, select=c(resent1, resent2, resent3, resent4, healthy))</a:t>
            </a:r>
          </a:p>
        </p:txBody>
      </p:sp>
    </p:spTree>
    <p:extLst>
      <p:ext uri="{BB962C8B-B14F-4D97-AF65-F5344CB8AC3E}">
        <p14:creationId xmlns:p14="http://schemas.microsoft.com/office/powerpoint/2010/main" val="10419833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6486-6CAA-4BD4-9409-06E764170B21}"/>
              </a:ext>
            </a:extLst>
          </p:cNvPr>
          <p:cNvSpPr>
            <a:spLocks noGrp="1"/>
          </p:cNvSpPr>
          <p:nvPr>
            <p:ph type="title"/>
          </p:nvPr>
        </p:nvSpPr>
        <p:spPr/>
        <p:txBody>
          <a:bodyPr/>
          <a:lstStyle/>
          <a:p>
            <a:r>
              <a:rPr lang="en-US" dirty="0"/>
              <a:t>Lab Activity: Government Trust</a:t>
            </a:r>
          </a:p>
        </p:txBody>
      </p:sp>
      <p:sp>
        <p:nvSpPr>
          <p:cNvPr id="3" name="Content Placeholder 2">
            <a:extLst>
              <a:ext uri="{FF2B5EF4-FFF2-40B4-BE49-F238E27FC236}">
                <a16:creationId xmlns:a16="http://schemas.microsoft.com/office/drawing/2014/main" id="{94B39933-3A98-44CE-8611-59F5DCE6B7E1}"/>
              </a:ext>
            </a:extLst>
          </p:cNvPr>
          <p:cNvSpPr>
            <a:spLocks noGrp="1"/>
          </p:cNvSpPr>
          <p:nvPr>
            <p:ph idx="1"/>
          </p:nvPr>
        </p:nvSpPr>
        <p:spPr>
          <a:xfrm>
            <a:off x="637850" y="2083237"/>
            <a:ext cx="10633803" cy="4488160"/>
          </a:xfrm>
        </p:spPr>
        <p:txBody>
          <a:bodyPr>
            <a:normAutofit/>
          </a:bodyPr>
          <a:lstStyle/>
          <a:p>
            <a:pPr marL="514350" indent="-514350">
              <a:buAutoNum type="arabicPeriod"/>
            </a:pPr>
            <a:r>
              <a:rPr lang="en-US" sz="3200" dirty="0"/>
              <a:t>We want to create an index to measure the level of trust in government How would you recode each of those so that higher numbers indicated greater trust?</a:t>
            </a:r>
          </a:p>
          <a:p>
            <a:pPr marL="749808" lvl="1" indent="-457200"/>
            <a:r>
              <a:rPr lang="en-US" sz="3000" dirty="0"/>
              <a:t>Use V161215, V161217, V161218, V161219</a:t>
            </a:r>
          </a:p>
          <a:p>
            <a:pPr marL="468313" indent="-468313">
              <a:buNone/>
            </a:pPr>
            <a:r>
              <a:rPr lang="en-US" sz="3200" dirty="0"/>
              <a:t>2. Use alpha reliability coefficient approach to test whether those items can be combined into an index. Does dropping any of the items improve the alpha coefficient?</a:t>
            </a:r>
          </a:p>
          <a:p>
            <a:pPr marL="468313" indent="-468313">
              <a:buNone/>
            </a:pPr>
            <a:r>
              <a:rPr lang="en-US" sz="3200" dirty="0"/>
              <a:t>3. Create an index using the variables.</a:t>
            </a:r>
          </a:p>
          <a:p>
            <a:endParaRPr lang="en-US" dirty="0"/>
          </a:p>
        </p:txBody>
      </p:sp>
    </p:spTree>
    <p:extLst>
      <p:ext uri="{BB962C8B-B14F-4D97-AF65-F5344CB8AC3E}">
        <p14:creationId xmlns:p14="http://schemas.microsoft.com/office/powerpoint/2010/main" val="2737775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068E-A296-4845-AD71-28661D45934E}"/>
              </a:ext>
            </a:extLst>
          </p:cNvPr>
          <p:cNvSpPr>
            <a:spLocks noGrp="1"/>
          </p:cNvSpPr>
          <p:nvPr>
            <p:ph type="title"/>
          </p:nvPr>
        </p:nvSpPr>
        <p:spPr/>
        <p:txBody>
          <a:bodyPr/>
          <a:lstStyle/>
          <a:p>
            <a:r>
              <a:rPr lang="en-US" dirty="0"/>
              <a:t>Text Files in Excel</a:t>
            </a:r>
          </a:p>
        </p:txBody>
      </p:sp>
      <p:sp>
        <p:nvSpPr>
          <p:cNvPr id="3" name="Content Placeholder 2">
            <a:extLst>
              <a:ext uri="{FF2B5EF4-FFF2-40B4-BE49-F238E27FC236}">
                <a16:creationId xmlns:a16="http://schemas.microsoft.com/office/drawing/2014/main" id="{620F0693-2187-4D93-86EF-360C569A04F8}"/>
              </a:ext>
            </a:extLst>
          </p:cNvPr>
          <p:cNvSpPr>
            <a:spLocks noGrp="1"/>
          </p:cNvSpPr>
          <p:nvPr>
            <p:ph idx="1"/>
          </p:nvPr>
        </p:nvSpPr>
        <p:spPr/>
        <p:txBody>
          <a:bodyPr/>
          <a:lstStyle/>
          <a:p>
            <a:r>
              <a:rPr lang="en-US" dirty="0"/>
              <a:t>Look at your file. How is it formatted?</a:t>
            </a:r>
          </a:p>
          <a:p>
            <a:r>
              <a:rPr lang="en-US" dirty="0"/>
              <a:t>Is data separated by commas, spaces, semi colons? </a:t>
            </a:r>
          </a:p>
          <a:p>
            <a:r>
              <a:rPr lang="en-US" dirty="0"/>
              <a:t>Import data…</a:t>
            </a:r>
          </a:p>
          <a:p>
            <a:endParaRPr lang="en-US" dirty="0"/>
          </a:p>
        </p:txBody>
      </p:sp>
    </p:spTree>
    <p:extLst>
      <p:ext uri="{BB962C8B-B14F-4D97-AF65-F5344CB8AC3E}">
        <p14:creationId xmlns:p14="http://schemas.microsoft.com/office/powerpoint/2010/main" val="8263686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BBBF-184B-44F3-A122-4B8EEDBAC87C}"/>
              </a:ext>
            </a:extLst>
          </p:cNvPr>
          <p:cNvSpPr>
            <a:spLocks noGrp="1"/>
          </p:cNvSpPr>
          <p:nvPr>
            <p:ph type="title"/>
          </p:nvPr>
        </p:nvSpPr>
        <p:spPr/>
        <p:txBody>
          <a:bodyPr/>
          <a:lstStyle/>
          <a:p>
            <a:r>
              <a:rPr lang="en-US" dirty="0"/>
              <a:t>Government Trust Index</a:t>
            </a:r>
          </a:p>
        </p:txBody>
      </p:sp>
      <p:sp>
        <p:nvSpPr>
          <p:cNvPr id="3" name="Content Placeholder 2">
            <a:extLst>
              <a:ext uri="{FF2B5EF4-FFF2-40B4-BE49-F238E27FC236}">
                <a16:creationId xmlns:a16="http://schemas.microsoft.com/office/drawing/2014/main" id="{D80F8B07-CB86-4E26-BF5D-59FDD87D99CD}"/>
              </a:ext>
            </a:extLst>
          </p:cNvPr>
          <p:cNvSpPr>
            <a:spLocks noGrp="1"/>
          </p:cNvSpPr>
          <p:nvPr>
            <p:ph idx="1"/>
          </p:nvPr>
        </p:nvSpPr>
        <p:spPr/>
        <p:txBody>
          <a:bodyPr>
            <a:normAutofit/>
          </a:bodyPr>
          <a:lstStyle/>
          <a:p>
            <a:pPr marL="0" indent="0">
              <a:buNone/>
            </a:pPr>
            <a:r>
              <a:rPr lang="en-US" sz="2800" dirty="0"/>
              <a:t>V161215: </a:t>
            </a:r>
            <a:r>
              <a:rPr lang="en-US" sz="2800" b="0" i="0" dirty="0">
                <a:solidFill>
                  <a:srgbClr val="000000"/>
                </a:solidFill>
                <a:effectLst/>
                <a:latin typeface="LMRoman10-Regular-Identity-H"/>
              </a:rPr>
              <a:t>How often can you trust the federal government in Washington to do what is right? </a:t>
            </a:r>
          </a:p>
          <a:p>
            <a:pPr marL="0" indent="0">
              <a:buNone/>
            </a:pPr>
            <a:r>
              <a:rPr lang="en-US" sz="2800" dirty="0"/>
              <a:t>V161217: </a:t>
            </a:r>
            <a:r>
              <a:rPr lang="en-US" sz="2800" b="0" i="0" dirty="0">
                <a:solidFill>
                  <a:srgbClr val="000000"/>
                </a:solidFill>
                <a:effectLst/>
                <a:latin typeface="LMRoman10-Regular-Identity-H"/>
              </a:rPr>
              <a:t>Do you think that people in government waste a lot of the money we pay in taxes, waste some of it, or don’t waste very much of it?</a:t>
            </a:r>
            <a:r>
              <a:rPr lang="en-US" sz="2800" dirty="0"/>
              <a:t> </a:t>
            </a:r>
          </a:p>
          <a:p>
            <a:pPr marL="0" indent="0">
              <a:buNone/>
            </a:pPr>
            <a:r>
              <a:rPr lang="en-US" sz="2800" dirty="0"/>
              <a:t>V161218: </a:t>
            </a:r>
            <a:r>
              <a:rPr lang="en-US" sz="2800" b="0" i="0" dirty="0">
                <a:solidFill>
                  <a:srgbClr val="000000"/>
                </a:solidFill>
                <a:effectLst/>
                <a:latin typeface="LMRoman10-Regular-Identity-H"/>
              </a:rPr>
              <a:t>How many of the people running the government are corrupt?</a:t>
            </a:r>
          </a:p>
          <a:p>
            <a:pPr marL="0" indent="0">
              <a:buNone/>
            </a:pPr>
            <a:r>
              <a:rPr lang="en-US" sz="2800" dirty="0">
                <a:solidFill>
                  <a:srgbClr val="000000"/>
                </a:solidFill>
                <a:latin typeface="LMRoman10-Regular-Identity-H"/>
              </a:rPr>
              <a:t>V161219: </a:t>
            </a:r>
            <a:r>
              <a:rPr lang="en-US" sz="2800" b="0" i="0" dirty="0">
                <a:solidFill>
                  <a:srgbClr val="000000"/>
                </a:solidFill>
                <a:effectLst/>
                <a:latin typeface="LMRoman10-Regular-Identity-H"/>
              </a:rPr>
              <a:t>Generally speaking, how often can you trust other people?</a:t>
            </a:r>
            <a:r>
              <a:rPr lang="en-US" sz="2800" dirty="0"/>
              <a:t> </a:t>
            </a:r>
          </a:p>
        </p:txBody>
      </p:sp>
    </p:spTree>
    <p:extLst>
      <p:ext uri="{BB962C8B-B14F-4D97-AF65-F5344CB8AC3E}">
        <p14:creationId xmlns:p14="http://schemas.microsoft.com/office/powerpoint/2010/main" val="704286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How to obtain descriptive statistics</a:t>
            </a:r>
          </a:p>
        </p:txBody>
      </p:sp>
      <p:sp>
        <p:nvSpPr>
          <p:cNvPr id="3" name="Content Placeholder 2"/>
          <p:cNvSpPr>
            <a:spLocks noGrp="1"/>
          </p:cNvSpPr>
          <p:nvPr>
            <p:ph idx="1"/>
            <p:custDataLst>
              <p:tags r:id="rId3"/>
            </p:custDataLst>
          </p:nvPr>
        </p:nvSpPr>
        <p:spPr/>
        <p:txBody>
          <a:bodyPr>
            <a:normAutofit/>
          </a:bodyPr>
          <a:lstStyle/>
          <a:p>
            <a:r>
              <a:rPr lang="en-US" sz="2800" b="1" dirty="0"/>
              <a:t>describe() </a:t>
            </a:r>
            <a:r>
              <a:rPr lang="en-US" sz="2800" dirty="0"/>
              <a:t>reports means, standard deviations, medians, min, max, range, skew, kurtosis and standard errors for integer or real data. </a:t>
            </a:r>
          </a:p>
          <a:p>
            <a:r>
              <a:rPr lang="en-US" sz="2800" dirty="0"/>
              <a:t>Non-numeric data, although the statistics are meaningless, will be treated as if numeric (based upon the categorical coding of the data)</a:t>
            </a:r>
          </a:p>
          <a:p>
            <a:pPr lvl="1"/>
            <a:r>
              <a:rPr lang="en-US" sz="2400" b="1" dirty="0"/>
              <a:t>Just because you can do math with the data, doesn’t mean you should</a:t>
            </a:r>
          </a:p>
          <a:p>
            <a:endParaRPr lang="en-US" dirty="0"/>
          </a:p>
        </p:txBody>
      </p:sp>
      <p:pic>
        <p:nvPicPr>
          <p:cNvPr id="5" name="Picture 4">
            <a:extLst>
              <a:ext uri="{FF2B5EF4-FFF2-40B4-BE49-F238E27FC236}">
                <a16:creationId xmlns:a16="http://schemas.microsoft.com/office/drawing/2014/main" id="{C33549EB-16C9-4C2A-A498-4EC62B00DD7D}"/>
              </a:ext>
            </a:extLst>
          </p:cNvPr>
          <p:cNvPicPr>
            <a:picLocks noChangeAspect="1"/>
          </p:cNvPicPr>
          <p:nvPr/>
        </p:nvPicPr>
        <p:blipFill>
          <a:blip r:embed="rId6"/>
          <a:stretch>
            <a:fillRect/>
          </a:stretch>
        </p:blipFill>
        <p:spPr>
          <a:xfrm>
            <a:off x="145788" y="4332769"/>
            <a:ext cx="11900423" cy="1536325"/>
          </a:xfrm>
          <a:prstGeom prst="rect">
            <a:avLst/>
          </a:prstGeom>
        </p:spPr>
      </p:pic>
    </p:spTree>
    <p:custDataLst>
      <p:tags r:id="rId1"/>
    </p:custDataLst>
    <p:extLst>
      <p:ext uri="{BB962C8B-B14F-4D97-AF65-F5344CB8AC3E}">
        <p14:creationId xmlns:p14="http://schemas.microsoft.com/office/powerpoint/2010/main" val="16720783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6DD7-7794-4689-9EC8-B948DE5D590C}"/>
              </a:ext>
            </a:extLst>
          </p:cNvPr>
          <p:cNvSpPr>
            <a:spLocks noGrp="1"/>
          </p:cNvSpPr>
          <p:nvPr>
            <p:ph type="title"/>
          </p:nvPr>
        </p:nvSpPr>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47E13952-390F-4728-8B40-B5BFA29770D8}"/>
              </a:ext>
            </a:extLst>
          </p:cNvPr>
          <p:cNvSpPr>
            <a:spLocks noGrp="1"/>
          </p:cNvSpPr>
          <p:nvPr>
            <p:ph idx="1"/>
          </p:nvPr>
        </p:nvSpPr>
        <p:spPr>
          <a:xfrm>
            <a:off x="3882812" y="1826074"/>
            <a:ext cx="8444653" cy="4573264"/>
          </a:xfrm>
        </p:spPr>
        <p:txBody>
          <a:bodyPr>
            <a:normAutofit fontScale="92500" lnSpcReduction="20000"/>
          </a:bodyPr>
          <a:lstStyle/>
          <a:p>
            <a:pPr>
              <a:lnSpc>
                <a:spcPct val="120000"/>
              </a:lnSpc>
              <a:spcBef>
                <a:spcPts val="0"/>
              </a:spcBef>
              <a:spcAft>
                <a:spcPts val="0"/>
              </a:spcAft>
            </a:pPr>
            <a:r>
              <a:rPr lang="en-US" sz="1800" dirty="0"/>
              <a:t>&gt; </a:t>
            </a:r>
            <a:r>
              <a:rPr lang="en-US" sz="1800" b="1" dirty="0"/>
              <a:t>attributes(tail(ANES$V161232))</a:t>
            </a:r>
          </a:p>
          <a:p>
            <a:pPr>
              <a:lnSpc>
                <a:spcPct val="120000"/>
              </a:lnSpc>
              <a:spcBef>
                <a:spcPts val="0"/>
              </a:spcBef>
              <a:spcAft>
                <a:spcPts val="0"/>
              </a:spcAft>
            </a:pPr>
            <a:endParaRPr lang="en-US" sz="1800" b="1" dirty="0"/>
          </a:p>
          <a:p>
            <a:pPr>
              <a:lnSpc>
                <a:spcPct val="120000"/>
              </a:lnSpc>
              <a:spcBef>
                <a:spcPts val="0"/>
              </a:spcBef>
              <a:spcAft>
                <a:spcPts val="0"/>
              </a:spcAft>
            </a:pPr>
            <a:r>
              <a:rPr lang="en-US" sz="1800" dirty="0"/>
              <a:t>$label</a:t>
            </a:r>
          </a:p>
          <a:p>
            <a:pPr>
              <a:lnSpc>
                <a:spcPct val="120000"/>
              </a:lnSpc>
              <a:spcBef>
                <a:spcPts val="0"/>
              </a:spcBef>
              <a:spcAft>
                <a:spcPts val="0"/>
              </a:spcAft>
            </a:pPr>
            <a:r>
              <a:rPr lang="en-US" sz="1800" dirty="0"/>
              <a:t>[1] "PRE: STD Abortion: self-placement"</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$labels</a:t>
            </a:r>
          </a:p>
          <a:p>
            <a:pPr>
              <a:lnSpc>
                <a:spcPct val="120000"/>
              </a:lnSpc>
              <a:spcBef>
                <a:spcPts val="0"/>
              </a:spcBef>
              <a:spcAft>
                <a:spcPts val="0"/>
              </a:spcAft>
            </a:pPr>
            <a:r>
              <a:rPr lang="en-US" sz="1800" dirty="0"/>
              <a:t> -9. Refused </a:t>
            </a:r>
          </a:p>
          <a:p>
            <a:pPr>
              <a:lnSpc>
                <a:spcPct val="120000"/>
              </a:lnSpc>
              <a:spcBef>
                <a:spcPts val="0"/>
              </a:spcBef>
              <a:spcAft>
                <a:spcPts val="0"/>
              </a:spcAft>
            </a:pPr>
            <a:r>
              <a:rPr lang="en-US" sz="1800" dirty="0"/>
              <a:t>-8. Don't know (FTF only) </a:t>
            </a:r>
          </a:p>
          <a:p>
            <a:pPr>
              <a:lnSpc>
                <a:spcPct val="120000"/>
              </a:lnSpc>
              <a:spcBef>
                <a:spcPts val="0"/>
              </a:spcBef>
              <a:spcAft>
                <a:spcPts val="0"/>
              </a:spcAft>
            </a:pPr>
            <a:r>
              <a:rPr lang="en-US" sz="1800" dirty="0"/>
              <a:t>1. By law, abortion should never be permitted. </a:t>
            </a:r>
          </a:p>
          <a:p>
            <a:pPr>
              <a:lnSpc>
                <a:spcPct val="120000"/>
              </a:lnSpc>
              <a:spcBef>
                <a:spcPts val="0"/>
              </a:spcBef>
              <a:spcAft>
                <a:spcPts val="0"/>
              </a:spcAft>
            </a:pPr>
            <a:r>
              <a:rPr lang="en-US" sz="1800" dirty="0"/>
              <a:t>2. By law, only in case of rape, incest, or woman's life in danger. </a:t>
            </a:r>
          </a:p>
          <a:p>
            <a:pPr>
              <a:lnSpc>
                <a:spcPct val="120000"/>
              </a:lnSpc>
              <a:spcBef>
                <a:spcPts val="0"/>
              </a:spcBef>
              <a:spcAft>
                <a:spcPts val="0"/>
              </a:spcAft>
            </a:pPr>
            <a:r>
              <a:rPr lang="en-US" sz="1800" dirty="0"/>
              <a:t>3. By law, for reasons other than rape, incest, or woman's life in danger if need established </a:t>
            </a:r>
          </a:p>
          <a:p>
            <a:pPr>
              <a:lnSpc>
                <a:spcPct val="120000"/>
              </a:lnSpc>
              <a:spcBef>
                <a:spcPts val="0"/>
              </a:spcBef>
              <a:spcAft>
                <a:spcPts val="0"/>
              </a:spcAft>
            </a:pPr>
            <a:r>
              <a:rPr lang="en-US" sz="1800" dirty="0"/>
              <a:t>4. By law, abortion as a matter of personal choice. </a:t>
            </a:r>
          </a:p>
          <a:p>
            <a:pPr>
              <a:lnSpc>
                <a:spcPct val="120000"/>
              </a:lnSpc>
              <a:spcBef>
                <a:spcPts val="0"/>
              </a:spcBef>
              <a:spcAft>
                <a:spcPts val="0"/>
              </a:spcAft>
            </a:pPr>
            <a:r>
              <a:rPr lang="en-US" sz="1800" dirty="0"/>
              <a:t>5. Other SPECIFY</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$class</a:t>
            </a:r>
          </a:p>
          <a:p>
            <a:pPr>
              <a:lnSpc>
                <a:spcPct val="120000"/>
              </a:lnSpc>
              <a:spcBef>
                <a:spcPts val="0"/>
              </a:spcBef>
              <a:spcAft>
                <a:spcPts val="0"/>
              </a:spcAft>
            </a:pPr>
            <a:r>
              <a:rPr lang="en-US" sz="1800" dirty="0"/>
              <a:t>[1] "</a:t>
            </a:r>
            <a:r>
              <a:rPr lang="en-US" sz="1800" dirty="0" err="1"/>
              <a:t>haven_labelled</a:t>
            </a:r>
            <a:r>
              <a:rPr lang="en-US" sz="1800" dirty="0"/>
              <a:t>"</a:t>
            </a:r>
          </a:p>
        </p:txBody>
      </p:sp>
      <p:sp>
        <p:nvSpPr>
          <p:cNvPr id="5" name="Rectangle 4">
            <a:extLst>
              <a:ext uri="{FF2B5EF4-FFF2-40B4-BE49-F238E27FC236}">
                <a16:creationId xmlns:a16="http://schemas.microsoft.com/office/drawing/2014/main" id="{528E8C6C-0EF9-44EB-8C4A-6C42379A0CE9}"/>
              </a:ext>
            </a:extLst>
          </p:cNvPr>
          <p:cNvSpPr/>
          <p:nvPr/>
        </p:nvSpPr>
        <p:spPr>
          <a:xfrm>
            <a:off x="306365" y="1809210"/>
            <a:ext cx="3393570" cy="4401205"/>
          </a:xfrm>
          <a:prstGeom prst="rect">
            <a:avLst/>
          </a:prstGeom>
          <a:solidFill>
            <a:schemeClr val="accent1">
              <a:lumMod val="40000"/>
              <a:lumOff val="60000"/>
            </a:schemeClr>
          </a:solidFill>
          <a:ln>
            <a:solidFill>
              <a:schemeClr val="tx2"/>
            </a:solidFill>
          </a:ln>
        </p:spPr>
        <p:txBody>
          <a:bodyPr wrap="square">
            <a:spAutoFit/>
          </a:bodyPr>
          <a:lstStyle/>
          <a:p>
            <a:r>
              <a:rPr lang="en-US" sz="2800" dirty="0"/>
              <a:t>We want to create a binary variable that equals 1 if the respondent believes women should never be able to obtain an abortion, and 0 otherwise (coding categories 5, -8, and -9 as NA). </a:t>
            </a:r>
          </a:p>
        </p:txBody>
      </p:sp>
    </p:spTree>
    <p:extLst>
      <p:ext uri="{BB962C8B-B14F-4D97-AF65-F5344CB8AC3E}">
        <p14:creationId xmlns:p14="http://schemas.microsoft.com/office/powerpoint/2010/main" val="32782798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D009-CC67-4CE3-8828-E77DC94319D7}"/>
              </a:ext>
            </a:extLst>
          </p:cNvPr>
          <p:cNvSpPr>
            <a:spLocks noGrp="1"/>
          </p:cNvSpPr>
          <p:nvPr>
            <p:ph type="title"/>
          </p:nvPr>
        </p:nvSpPr>
        <p:spPr>
          <a:xfrm>
            <a:off x="1097280" y="286604"/>
            <a:ext cx="10058400" cy="1010570"/>
          </a:xfrm>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80687C20-200B-4458-8DCE-9C3F4FD5DC32}"/>
              </a:ext>
            </a:extLst>
          </p:cNvPr>
          <p:cNvSpPr>
            <a:spLocks noGrp="1"/>
          </p:cNvSpPr>
          <p:nvPr>
            <p:ph idx="1"/>
          </p:nvPr>
        </p:nvSpPr>
        <p:spPr>
          <a:xfrm>
            <a:off x="505325" y="1781907"/>
            <a:ext cx="11405938" cy="4944957"/>
          </a:xfrm>
        </p:spPr>
        <p:txBody>
          <a:bodyPr>
            <a:normAutofit/>
          </a:bodyPr>
          <a:lstStyle/>
          <a:p>
            <a:pPr marL="0" indent="0">
              <a:spcBef>
                <a:spcPts val="0"/>
              </a:spcBef>
              <a:spcAft>
                <a:spcPts val="0"/>
              </a:spcAft>
              <a:buNone/>
            </a:pPr>
            <a:r>
              <a:rPr lang="en-US" sz="2400" dirty="0"/>
              <a:t>attributes(tail(ANES$V161232))</a:t>
            </a:r>
          </a:p>
          <a:p>
            <a:pPr>
              <a:spcBef>
                <a:spcPts val="0"/>
              </a:spcBef>
              <a:spcAft>
                <a:spcPts val="0"/>
              </a:spcAft>
            </a:pPr>
            <a:r>
              <a:rPr lang="en-US" sz="2400" dirty="0"/>
              <a:t>table(ANES$V161232)</a:t>
            </a:r>
          </a:p>
          <a:p>
            <a:pPr>
              <a:spcBef>
                <a:spcPts val="0"/>
              </a:spcBef>
              <a:spcAft>
                <a:spcPts val="0"/>
              </a:spcAft>
            </a:pPr>
            <a:r>
              <a:rPr lang="en-US" sz="2400" dirty="0" err="1"/>
              <a:t>ANES$abortDummy</a:t>
            </a:r>
            <a:r>
              <a:rPr lang="en-US" sz="2400" dirty="0"/>
              <a:t> &lt;- recode(ANES$V161232, "1=1; 2=0;3=0;4=0; else=NA")</a:t>
            </a:r>
          </a:p>
          <a:p>
            <a:pPr>
              <a:spcBef>
                <a:spcPts val="0"/>
              </a:spcBef>
              <a:spcAft>
                <a:spcPts val="0"/>
              </a:spcAft>
            </a:pPr>
            <a:r>
              <a:rPr lang="en-US" sz="2400" dirty="0"/>
              <a:t>table(</a:t>
            </a:r>
            <a:r>
              <a:rPr lang="en-US" sz="2400" dirty="0" err="1"/>
              <a:t>ANES$abortDummy</a:t>
            </a:r>
            <a:r>
              <a:rPr lang="en-US" sz="2400" dirty="0"/>
              <a:t>)</a:t>
            </a:r>
          </a:p>
          <a:p>
            <a:pPr>
              <a:spcBef>
                <a:spcPts val="0"/>
              </a:spcBef>
              <a:spcAft>
                <a:spcPts val="0"/>
              </a:spcAft>
            </a:pPr>
            <a:r>
              <a:rPr lang="en-US" sz="2400" dirty="0" err="1"/>
              <a:t>describeBy</a:t>
            </a:r>
            <a:r>
              <a:rPr lang="en-US" sz="2400" dirty="0"/>
              <a:t>(</a:t>
            </a:r>
            <a:r>
              <a:rPr lang="en-US" sz="2400" dirty="0" err="1"/>
              <a:t>ANES$abortDummy</a:t>
            </a:r>
            <a:r>
              <a:rPr lang="en-US" sz="2400" dirty="0"/>
              <a:t>, </a:t>
            </a:r>
            <a:r>
              <a:rPr lang="en-US" sz="2400" dirty="0" err="1"/>
              <a:t>ANES$gender</a:t>
            </a:r>
            <a:r>
              <a:rPr lang="en-US" sz="2400" dirty="0"/>
              <a:t>)</a:t>
            </a:r>
          </a:p>
          <a:p>
            <a:pPr>
              <a:spcBef>
                <a:spcPts val="0"/>
              </a:spcBef>
              <a:spcAft>
                <a:spcPts val="0"/>
              </a:spcAft>
            </a:pPr>
            <a:endParaRPr lang="en-US" sz="2400" dirty="0"/>
          </a:p>
        </p:txBody>
      </p:sp>
      <p:pic>
        <p:nvPicPr>
          <p:cNvPr id="4" name="Picture 3">
            <a:extLst>
              <a:ext uri="{FF2B5EF4-FFF2-40B4-BE49-F238E27FC236}">
                <a16:creationId xmlns:a16="http://schemas.microsoft.com/office/drawing/2014/main" id="{0EC725D0-E9A6-4925-9E0E-41B5F20FF294}"/>
              </a:ext>
            </a:extLst>
          </p:cNvPr>
          <p:cNvPicPr>
            <a:picLocks noChangeAspect="1"/>
          </p:cNvPicPr>
          <p:nvPr/>
        </p:nvPicPr>
        <p:blipFill>
          <a:blip r:embed="rId2"/>
          <a:stretch>
            <a:fillRect/>
          </a:stretch>
        </p:blipFill>
        <p:spPr>
          <a:xfrm>
            <a:off x="1097280" y="3883691"/>
            <a:ext cx="10128808" cy="2843173"/>
          </a:xfrm>
          <a:prstGeom prst="rect">
            <a:avLst/>
          </a:prstGeom>
        </p:spPr>
      </p:pic>
    </p:spTree>
    <p:extLst>
      <p:ext uri="{BB962C8B-B14F-4D97-AF65-F5344CB8AC3E}">
        <p14:creationId xmlns:p14="http://schemas.microsoft.com/office/powerpoint/2010/main" val="41047084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5545-41BF-41D5-A1DA-826BF762F3DD}"/>
              </a:ext>
            </a:extLst>
          </p:cNvPr>
          <p:cNvSpPr>
            <a:spLocks noGrp="1"/>
          </p:cNvSpPr>
          <p:nvPr>
            <p:ph type="title"/>
          </p:nvPr>
        </p:nvSpPr>
        <p:spPr>
          <a:xfrm>
            <a:off x="509210" y="262466"/>
            <a:ext cx="9748157" cy="1320800"/>
          </a:xfrm>
        </p:spPr>
        <p:txBody>
          <a:bodyPr>
            <a:normAutofit/>
          </a:bodyPr>
          <a:lstStyle/>
          <a:p>
            <a:r>
              <a:rPr lang="en-US" dirty="0"/>
              <a:t>Consolidating a Variable’s Categories</a:t>
            </a:r>
          </a:p>
        </p:txBody>
      </p:sp>
      <p:sp>
        <p:nvSpPr>
          <p:cNvPr id="3" name="Content Placeholder 2">
            <a:extLst>
              <a:ext uri="{FF2B5EF4-FFF2-40B4-BE49-F238E27FC236}">
                <a16:creationId xmlns:a16="http://schemas.microsoft.com/office/drawing/2014/main" id="{7290B2AD-5328-412E-AD13-B96DAE7576C0}"/>
              </a:ext>
            </a:extLst>
          </p:cNvPr>
          <p:cNvSpPr>
            <a:spLocks noGrp="1"/>
          </p:cNvSpPr>
          <p:nvPr>
            <p:ph idx="1"/>
          </p:nvPr>
        </p:nvSpPr>
        <p:spPr>
          <a:xfrm>
            <a:off x="359531" y="2035812"/>
            <a:ext cx="5023757" cy="4070284"/>
          </a:xfrm>
        </p:spPr>
        <p:txBody>
          <a:bodyPr>
            <a:normAutofit/>
          </a:bodyPr>
          <a:lstStyle/>
          <a:p>
            <a:pPr marL="0" indent="0">
              <a:spcBef>
                <a:spcPts val="0"/>
              </a:spcBef>
              <a:spcAft>
                <a:spcPts val="0"/>
              </a:spcAft>
              <a:buNone/>
            </a:pPr>
            <a:r>
              <a:rPr lang="en-US" sz="2400" dirty="0">
                <a:solidFill>
                  <a:schemeClr val="tx1"/>
                </a:solidFill>
              </a:rPr>
              <a:t>table(ANES$V161158x)</a:t>
            </a:r>
          </a:p>
          <a:p>
            <a:pPr marL="0" indent="0">
              <a:spcBef>
                <a:spcPts val="0"/>
              </a:spcBef>
              <a:spcAft>
                <a:spcPts val="0"/>
              </a:spcAft>
              <a:buNone/>
            </a:pPr>
            <a:endParaRPr lang="en-US" sz="2400" dirty="0">
              <a:solidFill>
                <a:schemeClr val="tx1"/>
              </a:solidFill>
            </a:endParaRPr>
          </a:p>
          <a:p>
            <a:pPr marL="0" indent="0">
              <a:spcBef>
                <a:spcPts val="0"/>
              </a:spcBef>
              <a:spcAft>
                <a:spcPts val="0"/>
              </a:spcAft>
              <a:buNone/>
            </a:pPr>
            <a:r>
              <a:rPr lang="en-US" sz="2400" dirty="0">
                <a:solidFill>
                  <a:schemeClr val="tx1"/>
                </a:solidFill>
              </a:rPr>
              <a:t>0. DK; NA; other; refused to answer 968 </a:t>
            </a:r>
          </a:p>
          <a:p>
            <a:pPr marL="0" indent="0">
              <a:spcBef>
                <a:spcPts val="0"/>
              </a:spcBef>
              <a:spcAft>
                <a:spcPts val="0"/>
              </a:spcAft>
              <a:buNone/>
            </a:pPr>
            <a:r>
              <a:rPr lang="en-US" sz="2400" dirty="0">
                <a:solidFill>
                  <a:schemeClr val="tx1"/>
                </a:solidFill>
              </a:rPr>
              <a:t>1. Strong Democrat 9320 </a:t>
            </a:r>
          </a:p>
          <a:p>
            <a:pPr marL="0" indent="0">
              <a:spcBef>
                <a:spcPts val="0"/>
              </a:spcBef>
              <a:spcAft>
                <a:spcPts val="0"/>
              </a:spcAft>
              <a:buNone/>
            </a:pPr>
            <a:r>
              <a:rPr lang="en-US" sz="2400" dirty="0">
                <a:solidFill>
                  <a:schemeClr val="tx1"/>
                </a:solidFill>
              </a:rPr>
              <a:t>2. Weak Democrat 10390 </a:t>
            </a:r>
          </a:p>
          <a:p>
            <a:pPr marL="0" indent="0">
              <a:spcBef>
                <a:spcPts val="0"/>
              </a:spcBef>
              <a:spcAft>
                <a:spcPts val="0"/>
              </a:spcAft>
              <a:buNone/>
            </a:pPr>
            <a:r>
              <a:rPr lang="en-US" sz="2400" dirty="0">
                <a:solidFill>
                  <a:schemeClr val="tx1"/>
                </a:solidFill>
              </a:rPr>
              <a:t>3. Independent - Democrat 5649 </a:t>
            </a:r>
          </a:p>
          <a:p>
            <a:pPr marL="0" indent="0">
              <a:spcBef>
                <a:spcPts val="0"/>
              </a:spcBef>
              <a:spcAft>
                <a:spcPts val="0"/>
              </a:spcAft>
              <a:buNone/>
            </a:pPr>
            <a:r>
              <a:rPr lang="en-US" sz="2400" dirty="0">
                <a:solidFill>
                  <a:schemeClr val="tx1"/>
                </a:solidFill>
              </a:rPr>
              <a:t>4. Independent - Independent 5617 </a:t>
            </a:r>
          </a:p>
          <a:p>
            <a:pPr marL="0" indent="0">
              <a:spcBef>
                <a:spcPts val="0"/>
              </a:spcBef>
              <a:spcAft>
                <a:spcPts val="0"/>
              </a:spcAft>
              <a:buNone/>
            </a:pPr>
            <a:r>
              <a:rPr lang="en-US" sz="2400" dirty="0">
                <a:solidFill>
                  <a:schemeClr val="tx1"/>
                </a:solidFill>
              </a:rPr>
              <a:t>5. Independent - Republican 4772 </a:t>
            </a:r>
          </a:p>
          <a:p>
            <a:pPr marL="0" indent="0">
              <a:spcBef>
                <a:spcPts val="0"/>
              </a:spcBef>
              <a:spcAft>
                <a:spcPts val="0"/>
              </a:spcAft>
              <a:buNone/>
            </a:pPr>
            <a:r>
              <a:rPr lang="en-US" sz="2400" dirty="0">
                <a:solidFill>
                  <a:schemeClr val="tx1"/>
                </a:solidFill>
              </a:rPr>
              <a:t>6. Weak Republican 6790 </a:t>
            </a:r>
          </a:p>
          <a:p>
            <a:pPr marL="0" indent="0">
              <a:spcBef>
                <a:spcPts val="0"/>
              </a:spcBef>
              <a:spcAft>
                <a:spcPts val="0"/>
              </a:spcAft>
              <a:buNone/>
            </a:pPr>
            <a:r>
              <a:rPr lang="en-US" sz="2400" dirty="0">
                <a:solidFill>
                  <a:schemeClr val="tx1"/>
                </a:solidFill>
              </a:rPr>
              <a:t>7. Strong Republican 5592</a:t>
            </a:r>
          </a:p>
        </p:txBody>
      </p:sp>
      <p:sp>
        <p:nvSpPr>
          <p:cNvPr id="6" name="Rectangle 2">
            <a:extLst>
              <a:ext uri="{FF2B5EF4-FFF2-40B4-BE49-F238E27FC236}">
                <a16:creationId xmlns:a16="http://schemas.microsoft.com/office/drawing/2014/main" id="{211D8BD1-6AA0-41EF-87A4-0FCED4C5E9B3}"/>
              </a:ext>
            </a:extLst>
          </p:cNvPr>
          <p:cNvSpPr>
            <a:spLocks noChangeArrowheads="1"/>
          </p:cNvSpPr>
          <p:nvPr/>
        </p:nvSpPr>
        <p:spPr bwMode="auto">
          <a:xfrm rot="10800000" flipV="1">
            <a:off x="5826299" y="1751775"/>
            <a:ext cx="5914343" cy="3479147"/>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457200" indent="-457200">
              <a:buFont typeface="Calibri" panose="020F0502020204030204" pitchFamily="34" charset="0"/>
              <a:buChar char="›"/>
            </a:pPr>
            <a:r>
              <a:rPr lang="en-US" sz="2800" dirty="0" err="1"/>
              <a:t>ANES$partyid</a:t>
            </a:r>
            <a:r>
              <a:rPr lang="en-US" sz="2800" dirty="0"/>
              <a:t> &lt;- ANES$V161158x</a:t>
            </a:r>
          </a:p>
          <a:p>
            <a:pPr marL="457200" indent="-457200">
              <a:buFont typeface="Calibri" panose="020F0502020204030204" pitchFamily="34" charset="0"/>
              <a:buChar char="›"/>
            </a:pPr>
            <a:r>
              <a:rPr lang="en-US" sz="2800" dirty="0"/>
              <a:t>ANES$partyid3 &lt;- </a:t>
            </a:r>
            <a:r>
              <a:rPr lang="en-US" sz="2800" dirty="0" err="1"/>
              <a:t>plyr</a:t>
            </a:r>
            <a:r>
              <a:rPr lang="en-US" sz="2800" dirty="0"/>
              <a:t>::</a:t>
            </a:r>
            <a:r>
              <a:rPr lang="en-US" sz="2800" dirty="0" err="1"/>
              <a:t>mapvalues</a:t>
            </a:r>
            <a:r>
              <a:rPr lang="en-US" sz="2800" dirty="0"/>
              <a:t>(</a:t>
            </a:r>
            <a:r>
              <a:rPr lang="en-US" sz="2800" dirty="0" err="1"/>
              <a:t>ANES$partyid</a:t>
            </a:r>
            <a:r>
              <a:rPr lang="en-US" sz="2800" dirty="0"/>
              <a:t>, c(1,2,3,4,5,6,7), c('Democrat', 'Democrat', 'Democrat', 'Independent', 'Republican', 'Republican', 'Republican'))</a:t>
            </a:r>
          </a:p>
          <a:p>
            <a:pPr marL="457200" indent="-457200">
              <a:buFont typeface="Calibri" panose="020F0502020204030204" pitchFamily="34" charset="0"/>
              <a:buChar char="›"/>
            </a:pPr>
            <a:r>
              <a:rPr lang="en-US" sz="2800" dirty="0"/>
              <a:t>table(ANES$partyid3)</a:t>
            </a:r>
          </a:p>
        </p:txBody>
      </p:sp>
      <p:pic>
        <p:nvPicPr>
          <p:cNvPr id="4" name="Picture 3">
            <a:extLst>
              <a:ext uri="{FF2B5EF4-FFF2-40B4-BE49-F238E27FC236}">
                <a16:creationId xmlns:a16="http://schemas.microsoft.com/office/drawing/2014/main" id="{B0C8C316-BFA4-4423-B689-4D67F42B8464}"/>
              </a:ext>
            </a:extLst>
          </p:cNvPr>
          <p:cNvPicPr>
            <a:picLocks noChangeAspect="1"/>
          </p:cNvPicPr>
          <p:nvPr/>
        </p:nvPicPr>
        <p:blipFill>
          <a:blip r:embed="rId3"/>
          <a:stretch>
            <a:fillRect/>
          </a:stretch>
        </p:blipFill>
        <p:spPr>
          <a:xfrm>
            <a:off x="5826299" y="5286148"/>
            <a:ext cx="5914343" cy="892875"/>
          </a:xfrm>
          <a:prstGeom prst="rect">
            <a:avLst/>
          </a:prstGeom>
        </p:spPr>
      </p:pic>
    </p:spTree>
    <p:extLst>
      <p:ext uri="{BB962C8B-B14F-4D97-AF65-F5344CB8AC3E}">
        <p14:creationId xmlns:p14="http://schemas.microsoft.com/office/powerpoint/2010/main" val="34252818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0DEA198-DD85-4C52-B67D-BBE9A8227B2F}"/>
              </a:ext>
            </a:extLst>
          </p:cNvPr>
          <p:cNvSpPr>
            <a:spLocks noGrp="1"/>
          </p:cNvSpPr>
          <p:nvPr>
            <p:ph type="title"/>
          </p:nvPr>
        </p:nvSpPr>
        <p:spPr>
          <a:xfrm>
            <a:off x="1096963" y="287338"/>
            <a:ext cx="10058400" cy="1101725"/>
          </a:xfrm>
        </p:spPr>
        <p:txBody>
          <a:bodyPr>
            <a:normAutofit/>
          </a:bodyPr>
          <a:lstStyle/>
          <a:p>
            <a:r>
              <a:rPr lang="en-US" dirty="0"/>
              <a:t>Comparing Groups so far…. </a:t>
            </a:r>
          </a:p>
        </p:txBody>
      </p:sp>
      <p:sp>
        <p:nvSpPr>
          <p:cNvPr id="3" name="Content Placeholder 2">
            <a:extLst>
              <a:ext uri="{FF2B5EF4-FFF2-40B4-BE49-F238E27FC236}">
                <a16:creationId xmlns:a16="http://schemas.microsoft.com/office/drawing/2014/main" id="{C2769E45-59AD-4F44-88C6-E00B44A03377}"/>
              </a:ext>
            </a:extLst>
          </p:cNvPr>
          <p:cNvSpPr>
            <a:spLocks noGrp="1"/>
          </p:cNvSpPr>
          <p:nvPr>
            <p:ph idx="1"/>
          </p:nvPr>
        </p:nvSpPr>
        <p:spPr>
          <a:xfrm>
            <a:off x="673768" y="1845734"/>
            <a:ext cx="10481912" cy="4023360"/>
          </a:xfrm>
        </p:spPr>
        <p:txBody>
          <a:bodyPr>
            <a:normAutofit/>
          </a:bodyPr>
          <a:lstStyle/>
          <a:p>
            <a:pPr marL="0" indent="0">
              <a:buNone/>
            </a:pPr>
            <a:r>
              <a:rPr lang="en-US" sz="3200" b="1" dirty="0" err="1"/>
              <a:t>describeBy</a:t>
            </a:r>
            <a:r>
              <a:rPr lang="en-US" sz="3200" dirty="0"/>
              <a:t> reports descriptive statistics broken down by some categorizing variable (e.g., gender, age, etc.) </a:t>
            </a:r>
          </a:p>
        </p:txBody>
      </p:sp>
      <p:pic>
        <p:nvPicPr>
          <p:cNvPr id="7" name="Picture 6">
            <a:extLst>
              <a:ext uri="{FF2B5EF4-FFF2-40B4-BE49-F238E27FC236}">
                <a16:creationId xmlns:a16="http://schemas.microsoft.com/office/drawing/2014/main" id="{752019B9-0D15-481A-B271-9B7C52A04CF4}"/>
              </a:ext>
            </a:extLst>
          </p:cNvPr>
          <p:cNvPicPr>
            <a:picLocks noChangeAspect="1"/>
          </p:cNvPicPr>
          <p:nvPr/>
        </p:nvPicPr>
        <p:blipFill>
          <a:blip r:embed="rId2"/>
          <a:stretch>
            <a:fillRect/>
          </a:stretch>
        </p:blipFill>
        <p:spPr>
          <a:xfrm>
            <a:off x="330088" y="3282230"/>
            <a:ext cx="9930547" cy="2752810"/>
          </a:xfrm>
          <a:prstGeom prst="rect">
            <a:avLst/>
          </a:prstGeom>
        </p:spPr>
      </p:pic>
    </p:spTree>
    <p:extLst>
      <p:ext uri="{BB962C8B-B14F-4D97-AF65-F5344CB8AC3E}">
        <p14:creationId xmlns:p14="http://schemas.microsoft.com/office/powerpoint/2010/main" val="13359266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9099374" cy="894814"/>
          </a:xfrm>
        </p:spPr>
        <p:txBody>
          <a:bodyPr>
            <a:normAutofit/>
          </a:bodyPr>
          <a:lstStyle/>
          <a:p>
            <a:r>
              <a:rPr lang="en-US" dirty="0"/>
              <a:t>Comparing Groups so far…. </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8296098" cy="2677656"/>
          </a:xfrm>
          <a:prstGeom prst="rect">
            <a:avLst/>
          </a:prstGeom>
        </p:spPr>
        <p:txBody>
          <a:bodyPr wrap="square">
            <a:spAutoFit/>
          </a:bodyPr>
          <a:lstStyle/>
          <a:p>
            <a:endParaRPr lang="en-US" sz="2400" dirty="0"/>
          </a:p>
          <a:p>
            <a:r>
              <a:rPr lang="en-US" sz="2400" dirty="0"/>
              <a:t>&gt;  table(</a:t>
            </a:r>
            <a:r>
              <a:rPr lang="en-US" sz="2400" dirty="0" err="1"/>
              <a:t>ANES$healthy</a:t>
            </a:r>
            <a:r>
              <a:rPr lang="en-US" sz="2400" dirty="0"/>
              <a:t>, ANES$partyid3)</a:t>
            </a:r>
          </a:p>
          <a:p>
            <a:r>
              <a:rPr lang="en-US" sz="2400" dirty="0">
                <a:solidFill>
                  <a:srgbClr val="FF0000"/>
                </a:solidFill>
              </a:rPr>
              <a:t> #Crosstabs of perception of health by party identification</a:t>
            </a:r>
          </a:p>
          <a:p>
            <a:endParaRPr lang="en-US" sz="2400" dirty="0"/>
          </a:p>
          <a:p>
            <a:r>
              <a:rPr lang="en-US" sz="2400" dirty="0"/>
              <a:t>&gt; crosstabs &lt;- </a:t>
            </a:r>
            <a:r>
              <a:rPr lang="en-US" sz="2400" dirty="0" err="1"/>
              <a:t>xtabs</a:t>
            </a:r>
            <a:r>
              <a:rPr lang="en-US" sz="2400" dirty="0"/>
              <a:t>(~healthy+partyid3, data=ANES) </a:t>
            </a:r>
            <a:r>
              <a:rPr lang="en-US" sz="2400" dirty="0">
                <a:solidFill>
                  <a:srgbClr val="FF0000"/>
                </a:solidFill>
              </a:rPr>
              <a:t>#useful for multiple variables</a:t>
            </a:r>
          </a:p>
          <a:p>
            <a:r>
              <a:rPr lang="en-US" sz="2400" dirty="0"/>
              <a:t>&gt; summary(crosstabs)</a:t>
            </a:r>
          </a:p>
        </p:txBody>
      </p:sp>
      <p:sp>
        <p:nvSpPr>
          <p:cNvPr id="7" name="Rectangle 6">
            <a:extLst>
              <a:ext uri="{FF2B5EF4-FFF2-40B4-BE49-F238E27FC236}">
                <a16:creationId xmlns:a16="http://schemas.microsoft.com/office/drawing/2014/main" id="{E01FC59C-D38D-476F-8BE4-EB6BEB9C5591}"/>
              </a:ext>
            </a:extLst>
          </p:cNvPr>
          <p:cNvSpPr/>
          <p:nvPr/>
        </p:nvSpPr>
        <p:spPr>
          <a:xfrm>
            <a:off x="8939114" y="2544447"/>
            <a:ext cx="3143069" cy="2031325"/>
          </a:xfrm>
          <a:prstGeom prst="rect">
            <a:avLst/>
          </a:prstGeom>
          <a:ln w="28575">
            <a:solidFill>
              <a:schemeClr val="tx1"/>
            </a:solidFill>
          </a:ln>
        </p:spPr>
        <p:txBody>
          <a:bodyPr wrap="square">
            <a:spAutoFit/>
          </a:bodyPr>
          <a:lstStyle/>
          <a:p>
            <a:r>
              <a:rPr lang="en-US" dirty="0"/>
              <a:t> 		 partyid3</a:t>
            </a:r>
          </a:p>
          <a:p>
            <a:r>
              <a:rPr lang="en-US" dirty="0"/>
              <a:t>healthy Dem.      Ind.      Rep.</a:t>
            </a:r>
          </a:p>
          <a:p>
            <a:r>
              <a:rPr lang="en-US" dirty="0"/>
              <a:t>      1      353          86        302</a:t>
            </a:r>
          </a:p>
          <a:p>
            <a:r>
              <a:rPr lang="en-US" dirty="0"/>
              <a:t>      2      625         164        638</a:t>
            </a:r>
          </a:p>
          <a:p>
            <a:r>
              <a:rPr lang="en-US" dirty="0"/>
              <a:t>      3      606         203        521</a:t>
            </a:r>
          </a:p>
          <a:p>
            <a:r>
              <a:rPr lang="en-US" dirty="0"/>
              <a:t>      4      285          95        220</a:t>
            </a:r>
          </a:p>
          <a:p>
            <a:r>
              <a:rPr lang="en-US" dirty="0"/>
              <a:t>      5       66          30         48</a:t>
            </a:r>
          </a:p>
        </p:txBody>
      </p:sp>
      <p:sp>
        <p:nvSpPr>
          <p:cNvPr id="10" name="Rectangle 9">
            <a:extLst>
              <a:ext uri="{FF2B5EF4-FFF2-40B4-BE49-F238E27FC236}">
                <a16:creationId xmlns:a16="http://schemas.microsoft.com/office/drawing/2014/main" id="{7548CD1F-4FE2-43A0-A19D-622309C6F26B}"/>
              </a:ext>
            </a:extLst>
          </p:cNvPr>
          <p:cNvSpPr/>
          <p:nvPr/>
        </p:nvSpPr>
        <p:spPr>
          <a:xfrm>
            <a:off x="3387621" y="5155220"/>
            <a:ext cx="6096000" cy="1631216"/>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US" sz="2000" dirty="0"/>
              <a:t>Call: </a:t>
            </a:r>
            <a:r>
              <a:rPr lang="en-US" sz="2000" dirty="0" err="1"/>
              <a:t>xtabs</a:t>
            </a:r>
            <a:r>
              <a:rPr lang="en-US" sz="2000" dirty="0"/>
              <a:t>(formula = ~healthy + partyid3, data = ANES)</a:t>
            </a:r>
          </a:p>
          <a:p>
            <a:r>
              <a:rPr lang="en-US" sz="2000" dirty="0"/>
              <a:t>Number of cases in table: 4242 </a:t>
            </a:r>
          </a:p>
          <a:p>
            <a:r>
              <a:rPr lang="en-US" sz="2000" dirty="0"/>
              <a:t>Number of factors: 2 </a:t>
            </a:r>
          </a:p>
          <a:p>
            <a:r>
              <a:rPr lang="en-US" sz="2000" dirty="0"/>
              <a:t>Test for independence of all factors:</a:t>
            </a:r>
          </a:p>
          <a:p>
            <a:r>
              <a:rPr lang="en-US" sz="2000" dirty="0"/>
              <a:t>	</a:t>
            </a:r>
            <a:r>
              <a:rPr lang="en-US" sz="2000" dirty="0" err="1"/>
              <a:t>Chisq</a:t>
            </a:r>
            <a:r>
              <a:rPr lang="en-US" sz="2000" dirty="0"/>
              <a:t> = 30.102, df = 8, p-value = 0.0002028</a:t>
            </a:r>
          </a:p>
        </p:txBody>
      </p:sp>
    </p:spTree>
    <p:extLst>
      <p:ext uri="{BB962C8B-B14F-4D97-AF65-F5344CB8AC3E}">
        <p14:creationId xmlns:p14="http://schemas.microsoft.com/office/powerpoint/2010/main" val="28010906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6764628" cy="894814"/>
          </a:xfrm>
        </p:spPr>
        <p:txBody>
          <a:bodyPr>
            <a:normAutofit fontScale="90000"/>
          </a:bodyPr>
          <a:lstStyle/>
          <a:p>
            <a:r>
              <a:rPr lang="en-US" dirty="0"/>
              <a:t>Frequencies with percentages</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11678308" cy="1200329"/>
          </a:xfrm>
          <a:prstGeom prst="rect">
            <a:avLst/>
          </a:prstGeom>
        </p:spPr>
        <p:txBody>
          <a:bodyPr wrap="square">
            <a:spAutoFit/>
          </a:bodyPr>
          <a:lstStyle/>
          <a:p>
            <a:r>
              <a:rPr lang="en-US" sz="2400" dirty="0"/>
              <a:t>&gt; </a:t>
            </a:r>
            <a:r>
              <a:rPr lang="en-US" sz="2400" dirty="0" err="1"/>
              <a:t>freq</a:t>
            </a:r>
            <a:r>
              <a:rPr lang="en-US" sz="2400" dirty="0"/>
              <a:t>(</a:t>
            </a:r>
            <a:r>
              <a:rPr lang="en-US" sz="2400" dirty="0" err="1"/>
              <a:t>ANES$gender</a:t>
            </a:r>
            <a:r>
              <a:rPr lang="en-US" sz="2400" dirty="0"/>
              <a:t>, na.rm=TRUE, plot=FALSE)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30F80"/>
                </a:solidFill>
                <a:effectLst/>
                <a:latin typeface="Consolas" panose="020B0609020204030204" pitchFamily="49" charset="0"/>
              </a:rPr>
              <a:t># women make up 52.25% of the respondents surveyed</a:t>
            </a:r>
            <a:endParaRPr kumimoji="0" lang="en-US" altLang="en-US" sz="5400" b="0" i="0" u="none" strike="noStrike" cap="none" normalizeH="0" baseline="0" dirty="0">
              <a:ln>
                <a:noFill/>
              </a:ln>
              <a:solidFill>
                <a:schemeClr val="tx1"/>
              </a:solidFill>
              <a:effectLst/>
              <a:latin typeface="Arial" panose="020B0604020202020204" pitchFamily="34" charset="0"/>
            </a:endParaRPr>
          </a:p>
          <a:p>
            <a:endParaRPr lang="en-US" sz="2400" dirty="0"/>
          </a:p>
        </p:txBody>
      </p:sp>
      <p:pic>
        <p:nvPicPr>
          <p:cNvPr id="5" name="Picture 4">
            <a:extLst>
              <a:ext uri="{FF2B5EF4-FFF2-40B4-BE49-F238E27FC236}">
                <a16:creationId xmlns:a16="http://schemas.microsoft.com/office/drawing/2014/main" id="{A902D479-CB37-458F-AEE5-735F62E7EC35}"/>
              </a:ext>
            </a:extLst>
          </p:cNvPr>
          <p:cNvPicPr>
            <a:picLocks noChangeAspect="1"/>
          </p:cNvPicPr>
          <p:nvPr/>
        </p:nvPicPr>
        <p:blipFill>
          <a:blip r:embed="rId3"/>
          <a:stretch>
            <a:fillRect/>
          </a:stretch>
        </p:blipFill>
        <p:spPr>
          <a:xfrm>
            <a:off x="152400" y="3427064"/>
            <a:ext cx="6291341" cy="2228441"/>
          </a:xfrm>
          <a:prstGeom prst="rect">
            <a:avLst/>
          </a:prstGeom>
        </p:spPr>
      </p:pic>
      <p:sp>
        <p:nvSpPr>
          <p:cNvPr id="7" name="Rectangle 2">
            <a:extLst>
              <a:ext uri="{FF2B5EF4-FFF2-40B4-BE49-F238E27FC236}">
                <a16:creationId xmlns:a16="http://schemas.microsoft.com/office/drawing/2014/main" id="{1CF2E078-1271-4898-8FA0-978D05FAB6BD}"/>
              </a:ext>
            </a:extLst>
          </p:cNvPr>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7A7768E-7152-4D37-8445-FEFFBE1E873C}"/>
              </a:ext>
            </a:extLst>
          </p:cNvPr>
          <p:cNvPicPr>
            <a:picLocks noChangeAspect="1"/>
          </p:cNvPicPr>
          <p:nvPr/>
        </p:nvPicPr>
        <p:blipFill>
          <a:blip r:embed="rId4"/>
          <a:stretch>
            <a:fillRect/>
          </a:stretch>
        </p:blipFill>
        <p:spPr>
          <a:xfrm>
            <a:off x="6443741" y="3427064"/>
            <a:ext cx="5523170" cy="2697768"/>
          </a:xfrm>
          <a:prstGeom prst="rect">
            <a:avLst/>
          </a:prstGeom>
        </p:spPr>
      </p:pic>
    </p:spTree>
    <p:extLst>
      <p:ext uri="{BB962C8B-B14F-4D97-AF65-F5344CB8AC3E}">
        <p14:creationId xmlns:p14="http://schemas.microsoft.com/office/powerpoint/2010/main" val="16511343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a:xfrm>
            <a:off x="325755" y="286603"/>
            <a:ext cx="11727179" cy="1450757"/>
          </a:xfrm>
        </p:spPr>
        <p:txBody>
          <a:bodyPr/>
          <a:lstStyle/>
          <a:p>
            <a:r>
              <a:rPr lang="en-US" dirty="0"/>
              <a:t>Appropriate statistics for describing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a:bodyPr>
          <a:lstStyle/>
          <a:p>
            <a:pPr>
              <a:buFont typeface="Arial" panose="020B0604020202020204" pitchFamily="34" charset="0"/>
              <a:buChar char="•"/>
            </a:pPr>
            <a:r>
              <a:rPr lang="en-US" sz="2800" dirty="0"/>
              <a:t>Nominal-Level Variable: mode</a:t>
            </a:r>
          </a:p>
          <a:p>
            <a:pPr lvl="1">
              <a:buFont typeface="Arial" panose="020B0604020202020204" pitchFamily="34" charset="0"/>
              <a:buChar char="•"/>
            </a:pPr>
            <a:r>
              <a:rPr lang="en-US" sz="2600" dirty="0"/>
              <a:t>The values have no meaning, order of categories doesn’t matter</a:t>
            </a:r>
          </a:p>
          <a:p>
            <a:pPr>
              <a:buFont typeface="Arial" panose="020B0604020202020204" pitchFamily="34" charset="0"/>
              <a:buChar char="•"/>
            </a:pPr>
            <a:r>
              <a:rPr lang="en-US" sz="2800" dirty="0"/>
              <a:t>Ordinal-Level Variable: mode, median</a:t>
            </a:r>
          </a:p>
          <a:p>
            <a:pPr lvl="1">
              <a:buFont typeface="Arial" panose="020B0604020202020204" pitchFamily="34" charset="0"/>
              <a:buChar char="•"/>
            </a:pPr>
            <a:r>
              <a:rPr lang="en-US" sz="2600" dirty="0"/>
              <a:t>The values have order, the direction matters</a:t>
            </a:r>
          </a:p>
          <a:p>
            <a:pPr>
              <a:buFont typeface="Arial" panose="020B0604020202020204" pitchFamily="34" charset="0"/>
              <a:buChar char="•"/>
            </a:pPr>
            <a:r>
              <a:rPr lang="en-US" sz="3000" dirty="0"/>
              <a:t>‘High’ Ordinal-Level Variable (7+ Categories): mode, median, mean</a:t>
            </a:r>
          </a:p>
          <a:p>
            <a:pPr>
              <a:buFont typeface="Arial" panose="020B0604020202020204" pitchFamily="34" charset="0"/>
              <a:buChar char="•"/>
            </a:pPr>
            <a:r>
              <a:rPr lang="en-US" sz="2800" dirty="0"/>
              <a:t>Interval- or Ratio-Level Variable: mode, median, mean </a:t>
            </a:r>
            <a:br>
              <a:rPr lang="en-US" dirty="0"/>
            </a:br>
            <a:endParaRPr lang="en-US" dirty="0"/>
          </a:p>
        </p:txBody>
      </p:sp>
    </p:spTree>
    <p:extLst>
      <p:ext uri="{BB962C8B-B14F-4D97-AF65-F5344CB8AC3E}">
        <p14:creationId xmlns:p14="http://schemas.microsoft.com/office/powerpoint/2010/main" val="39697083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3D57B-CF11-43AA-B67D-3E84C3F6589A}"/>
              </a:ext>
            </a:extLst>
          </p:cNvPr>
          <p:cNvSpPr>
            <a:spLocks noGrp="1"/>
          </p:cNvSpPr>
          <p:nvPr>
            <p:ph type="title"/>
          </p:nvPr>
        </p:nvSpPr>
        <p:spPr/>
        <p:txBody>
          <a:bodyPr/>
          <a:lstStyle/>
          <a:p>
            <a:r>
              <a:rPr lang="en-US" dirty="0"/>
              <a:t>Distribution</a:t>
            </a:r>
          </a:p>
        </p:txBody>
      </p:sp>
      <p:sp>
        <p:nvSpPr>
          <p:cNvPr id="3" name="Content Placeholder 2">
            <a:extLst>
              <a:ext uri="{FF2B5EF4-FFF2-40B4-BE49-F238E27FC236}">
                <a16:creationId xmlns:a16="http://schemas.microsoft.com/office/drawing/2014/main" id="{D411115A-3E9A-4FE5-A66F-8C98859429D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417480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25991&quot;&gt;&lt;object type=&quot;3&quot; unique_id=&quot;25992&quot;&gt;&lt;property id=&quot;20148&quot; value=&quot;5&quot;/&gt;&lt;property id=&quot;20300&quot; value=&quot;Slide 1 - &amp;quot;PA402: Week 1 Lab Introduction to R&amp;quot;&quot;/&gt;&lt;property id=&quot;20307&quot; value=&quot;256&quot;/&gt;&lt;/object&gt;&lt;object type=&quot;3&quot; unique_id=&quot;25993&quot;&gt;&lt;property id=&quot;20148&quot; value=&quot;5&quot;/&gt;&lt;property id=&quot;20300&quot; value=&quot;Slide 2 - &amp;quot;Installing R and RStudio&amp;quot;&quot;/&gt;&lt;property id=&quot;20307&quot; value=&quot;257&quot;/&gt;&lt;/object&gt;&lt;object type=&quot;3&quot; unique_id=&quot;25998&quot;&gt;&lt;property id=&quot;20148&quot; value=&quot;5&quot;/&gt;&lt;property id=&quot;20300&quot; value=&quot;Slide 22 - &amp;quot;Game Plan: Manipulating Data in R&amp;quot;&quot;/&gt;&lt;property id=&quot;20307&quot; value=&quot;262&quot;/&gt;&lt;/object&gt;&lt;object type=&quot;3&quot; unique_id=&quot;25999&quot;&gt;&lt;property id=&quot;20148&quot; value=&quot;5&quot;/&gt;&lt;property id=&quot;20300&quot; value=&quot;Slide 24 - &amp;quot;Defining Missing Values = NA in R&amp;quot;&quot;/&gt;&lt;property id=&quot;20307&quot; value=&quot;263&quot;/&gt;&lt;/object&gt;&lt;object type=&quot;3&quot; unique_id=&quot;26000&quot;&gt;&lt;property id=&quot;20148&quot; value=&quot;5&quot;/&gt;&lt;property id=&quot;20300&quot; value=&quot;Slide 25 - &amp;quot;Example from a codebook:&amp;quot;&quot;/&gt;&lt;property id=&quot;20307&quot; value=&quot;264&quot;/&gt;&lt;/object&gt;&lt;object type=&quot;3&quot; unique_id=&quot;26001&quot;&gt;&lt;property id=&quot;20148&quot; value=&quot;5&quot;/&gt;&lt;property id=&quot;20300&quot; value=&quot;Slide 26 - &amp;quot;Which responses are coded as missing for V161115?&amp;quot;&quot;/&gt;&lt;property id=&quot;20307&quot; value=&quot;265&quot;/&gt;&lt;/object&gt;&lt;object type=&quot;3&quot; unique_id=&quot;26004&quot;&gt;&lt;property id=&quot;20148&quot; value=&quot;5&quot;/&gt;&lt;property id=&quot;20300&quot; value=&quot;Slide 29 - &amp;quot;Fixing V161115 &amp;amp; The Dataset &amp;quot;&quot;/&gt;&lt;property id=&quot;20307&quot; value=&quot;268&quot;/&gt;&lt;/object&gt;&lt;object type=&quot;3&quot; unique_id=&quot;26039&quot;&gt;&lt;property id=&quot;20148&quot; value=&quot;5&quot;/&gt;&lt;property id=&quot;20300&quot; value=&quot;Slide 19 - &amp;quot;Remainder of lab time:&amp;quot;&quot;/&gt;&lt;property id=&quot;20307&quot; value=&quot;303&quot;/&gt;&lt;/object&gt;&lt;object type=&quot;3&quot; unique_id=&quot;42716&quot;&gt;&lt;property id=&quot;20148&quot; value=&quot;5&quot;/&gt;&lt;property id=&quot;20300&quot; value=&quot;Slide 4&quot;/&gt;&lt;property id=&quot;20307&quot; value=&quot;324&quot;/&gt;&lt;/object&gt;&lt;object type=&quot;3&quot; unique_id=&quot;42717&quot;&gt;&lt;property id=&quot;20148&quot; value=&quot;5&quot;/&gt;&lt;property id=&quot;20300&quot; value=&quot;Slide 5&quot;/&gt;&lt;property id=&quot;20307&quot; value=&quot;314&quot;/&gt;&lt;/object&gt;&lt;object type=&quot;3&quot; unique_id=&quot;42718&quot;&gt;&lt;property id=&quot;20148&quot; value=&quot;5&quot;/&gt;&lt;property id=&quot;20300&quot; value=&quot;Slide 6 - &amp;quot;Types of Objects: Vectors, Matrices, and Data Frames&amp;quot;&quot;/&gt;&lt;property id=&quot;20307&quot; value=&quot;322&quot;/&gt;&lt;/object&gt;&lt;object type=&quot;3&quot; unique_id=&quot;42719&quot;&gt;&lt;property id=&quot;20148&quot; value=&quot;5&quot;/&gt;&lt;property id=&quot;20300&quot; value=&quot;Slide 7 - &amp;quot;Types of Data &amp;amp; Levels of Measurement&amp;quot;&quot;/&gt;&lt;property id=&quot;20307&quot; value=&quot;325&quot;/&gt;&lt;/object&gt;&lt;object type=&quot;3&quot; unique_id=&quot;42720&quot;&gt;&lt;property id=&quot;20148&quot; value=&quot;5&quot;/&gt;&lt;property id=&quot;20300&quot; value=&quot;Slide 8 - &amp;quot;Levels of Measurement: Interval vs. Ratio&amp;quot;&quot;/&gt;&lt;property id=&quot;20307&quot; value=&quot;487&quot;/&gt;&lt;/object&gt;&lt;object type=&quot;3&quot; unique_id=&quot;42721&quot;&gt;&lt;property id=&quot;20148&quot; value=&quot;5&quot;/&gt;&lt;property id=&quot;20300&quot; value=&quot;Slide 9&quot;/&gt;&lt;property id=&quot;20307&quot; value=&quot;326&quot;/&gt;&lt;/object&gt;&lt;object type=&quot;3&quot; unique_id=&quot;42722&quot;&gt;&lt;property id=&quot;20148&quot; value=&quot;5&quot;/&gt;&lt;property id=&quot;20300&quot; value=&quot;Slide 10 - &amp;quot;Factors, Levels, Values, and Labels&amp;quot;&quot;/&gt;&lt;property id=&quot;20307&quot; value=&quot;319&quot;/&gt;&lt;/object&gt;&lt;object type=&quot;3&quot; unique_id=&quot;42723&quot;&gt;&lt;property id=&quot;20148&quot; value=&quot;5&quot;/&gt;&lt;property id=&quot;20300&quot; value=&quot;Slide 11 - &amp;quot;Making RStudio Work: Install Packages, Set Workspace, Read Stata data&amp;quot;&quot;/&gt;&lt;property id=&quot;20307&quot; value=&quot;321&quot;/&gt;&lt;/object&gt;&lt;object type=&quot;3&quot; unique_id=&quot;42724&quot;&gt;&lt;property id=&quot;20148&quot; value=&quot;5&quot;/&gt;&lt;property id=&quot;20300&quot; value=&quot;Slide 14 - &amp;quot;You can also use menus to important data files:&amp;quot;&quot;/&gt;&lt;property id=&quot;20307&quot; value=&quot;305&quot;/&gt;&lt;/object&gt;&lt;object type=&quot;3&quot; unique_id=&quot;42726&quot;&gt;&lt;property id=&quot;20148&quot; value=&quot;5&quot;/&gt;&lt;property id=&quot;20300&quot; value=&quot;Slide 16 - &amp;quot;Look at a Variable: V161115&amp;quot;&quot;/&gt;&lt;property id=&quot;20307&quot; value=&quot;484&quot;/&gt;&lt;/object&gt;&lt;object type=&quot;3&quot; unique_id=&quot;42727&quot;&gt;&lt;property id=&quot;20148&quot; value=&quot;5&quot;/&gt;&lt;property id=&quot;20300&quot; value=&quot;Slide 17 - &amp;quot;Attributes: V161115&amp;quot;&quot;/&gt;&lt;property id=&quot;20307&quot; value=&quot;485&quot;/&gt;&lt;/object&gt;&lt;object type=&quot;3&quot; unique_id=&quot;42728&quot;&gt;&lt;property id=&quot;20148&quot; value=&quot;5&quot;/&gt;&lt;property id=&quot;20300&quot; value=&quot;Slide 18 - &amp;quot;Attributes: V161115&amp;quot;&quot;/&gt;&lt;property id=&quot;20307&quot; value=&quot;486&quot;/&gt;&lt;/object&gt;&lt;object type=&quot;3&quot; unique_id=&quot;42729&quot;&gt;&lt;property id=&quot;20148&quot; value=&quot;5&quot;/&gt;&lt;property id=&quot;20300&quot; value=&quot;Slide 21 - &amp;quot;Week 2 Lab: Manipulating and Recoding Variables&amp;quot;&quot;/&gt;&lt;property id=&quot;20307&quot; value=&quot;329&quot;/&gt;&lt;/object&gt;&lt;object type=&quot;3&quot; unique_id=&quot;42730&quot;&gt;&lt;property id=&quot;20148&quot; value=&quot;5&quot;/&gt;&lt;property id=&quot;20300&quot; value=&quot;Slide 34 - &amp;quot;Create a Smaller Dataset: Subset Data&amp;quot;&quot;/&gt;&lt;property id=&quot;20307&quot; value=&quot;508&quot;/&gt;&lt;/object&gt;&lt;object type=&quot;3&quot; unique_id=&quot;42731&quot;&gt;&lt;property id=&quot;20148&quot; value=&quot;5&quot;/&gt;&lt;property id=&quot;20300&quot; value=&quot;Slide 23 - &amp;quot;Attributes: V161115&amp;quot;&quot;/&gt;&lt;property id=&quot;20307&quot; value=&quot;488&quot;/&gt;&lt;/object&gt;&lt;object type=&quot;3&quot; unique_id=&quot;42732&quot;&gt;&lt;property id=&quot;20148&quot; value=&quot;5&quot;/&gt;&lt;property id=&quot;20300&quot; value=&quot;Slide 27 - &amp;quot;Reverse Coding and Change Scale&amp;quot;&quot;/&gt;&lt;property id=&quot;20307&quot; value=&quot;318&quot;/&gt;&lt;/object&gt;&lt;object type=&quot;3&quot; unique_id=&quot;42733&quot;&gt;&lt;property id=&quot;20148&quot; value=&quot;5&quot;/&gt;&lt;property id=&quot;20300&quot; value=&quot;Slide 28 - &amp;quot;What’s the problem with this coding?&amp;quot;&quot;/&gt;&lt;property id=&quot;20307&quot; value=&quot;316&quot;/&gt;&lt;/object&gt;&lt;object type=&quot;3&quot; unique_id=&quot;42734&quot;&gt;&lt;property id=&quot;20148&quot; value=&quot;5&quot;/&gt;&lt;property id=&quot;20300&quot; value=&quot;Slide 30 - &amp;quot;Fixing V161115: Aesthetics  &amp;quot;&quot;/&gt;&lt;property id=&quot;20307&quot; value=&quot;489&quot;/&gt;&lt;/object&gt;&lt;object type=&quot;3&quot; unique_id=&quot;42735&quot;&gt;&lt;property id=&quot;20148&quot; value=&quot;5&quot;/&gt;&lt;property id=&quot;20300&quot; value=&quot;Slide 31 - &amp;quot;Fixing V161115: New Scale &amp;quot;&quot;/&gt;&lt;property id=&quot;20307&quot; value=&quot;490&quot;/&gt;&lt;/object&gt;&lt;object type=&quot;3&quot; unique_id=&quot;42736&quot;&gt;&lt;property id=&quot;20148&quot; value=&quot;5&quot;/&gt;&lt;property id=&quot;20300&quot; value=&quot;Slide 32 - &amp;quot;What do we know about the variable “healthy”?&amp;quot;&quot;/&gt;&lt;property id=&quot;20307&quot; value=&quot;491&quot;/&gt;&lt;/object&gt;&lt;object type=&quot;3&quot; unique_id=&quot;42737&quot;&gt;&lt;property id=&quot;20148&quot; value=&quot;5&quot;/&gt;&lt;property id=&quot;20300&quot; value=&quot;Slide 33 - &amp;quot;Recoding a Categorical Variable&amp;quot;&quot;/&gt;&lt;property id=&quot;20307&quot; value=&quot;320&quot;/&gt;&lt;/object&gt;&lt;object type=&quot;3&quot; unique_id=&quot;42738&quot;&gt;&lt;property id=&quot;20148&quot; value=&quot;5&quot;/&gt;&lt;property id=&quot;20300&quot; value=&quot;Slide 35 - &amp;quot;Lab Activity:&amp;quot;&quot;/&gt;&lt;property id=&quot;20307&quot; value=&quot;493&quot;/&gt;&lt;/object&gt;&lt;object type=&quot;3&quot; unique_id=&quot;42739&quot;&gt;&lt;property id=&quot;20148&quot; value=&quot;5&quot;/&gt;&lt;property id=&quot;20300&quot; value=&quot;Slide 36 - &amp;quot;Week 3 Lab&amp;quot;&quot;/&gt;&lt;property id=&quot;20307&quot; value=&quot;330&quot;/&gt;&lt;/object&gt;&lt;object type=&quot;3&quot; unique_id=&quot;42740&quot;&gt;&lt;property id=&quot;20148&quot; value=&quot;5&quot;/&gt;&lt;property id=&quot;20300&quot; value=&quot;Slide 37 - &amp;quot;Open R and dataset&amp;quot;&quot;/&gt;&lt;property id=&quot;20307&quot; value=&quot;494&quot;/&gt;&lt;/object&gt;&lt;object type=&quot;3&quot; unique_id=&quot;42741&quot;&gt;&lt;property id=&quot;20148&quot; value=&quot;5&quot;/&gt;&lt;property id=&quot;20300&quot; value=&quot;Slide 38 - &amp;quot;Types of Data &amp;amp; Levels of Measurement&amp;quot;&quot;/&gt;&lt;property id=&quot;20307&quot; value=&quot;500&quot;/&gt;&lt;/object&gt;&lt;object type=&quot;3&quot; unique_id=&quot;42742&quot;&gt;&lt;property id=&quot;20148&quot; value=&quot;5&quot;/&gt;&lt;property id=&quot;20300&quot; value=&quot;Slide 39 - &amp;quot;Levels of Measurement: Interval vs. Ratio&amp;quot;&quot;/&gt;&lt;property id=&quot;20307&quot; value=&quot;498&quot;/&gt;&lt;/object&gt;&lt;object type=&quot;3&quot; unique_id=&quot;42743&quot;&gt;&lt;property id=&quot;20148&quot; value=&quot;5&quot;/&gt;&lt;property id=&quot;20300&quot; value=&quot;Slide 40 - &amp;quot;Using Multiple Measures&amp;quot;&quot;/&gt;&lt;property id=&quot;20307&quot; value=&quot;496&quot;/&gt;&lt;/object&gt;&lt;object type=&quot;3&quot; unique_id=&quot;42744&quot;&gt;&lt;property id=&quot;20148&quot; value=&quot;5&quot;/&gt;&lt;property id=&quot;20300&quot; value=&quot;Slide 41 - &amp;quot;Index vs. Scale&amp;quot;&quot;/&gt;&lt;property id=&quot;20307&quot; value=&quot;327&quot;/&gt;&lt;/object&gt;&lt;object type=&quot;3&quot; unique_id=&quot;42745&quot;&gt;&lt;property id=&quot;20148&quot; value=&quot;5&quot;/&gt;&lt;property id=&quot;20300&quot; value=&quot;Slide 42 - &amp;quot;Validity &amp;amp; Reliability&amp;quot;&quot;/&gt;&lt;property id=&quot;20307&quot; value=&quot;499&quot;/&gt;&lt;/object&gt;&lt;object type=&quot;3&quot; unique_id=&quot;42746&quot;&gt;&lt;property id=&quot;20148&quot; value=&quot;5&quot;/&gt;&lt;property id=&quot;20300&quot; value=&quot;Slide 43&quot;/&gt;&lt;property id=&quot;20307&quot; value=&quot;512&quot;/&gt;&lt;/object&gt;&lt;object type=&quot;3&quot; unique_id=&quot;42747&quot;&gt;&lt;property id=&quot;20148&quot; value=&quot;5&quot;/&gt;&lt;property id=&quot;20300&quot; value=&quot;Slide 44&quot;/&gt;&lt;property id=&quot;20307&quot; value=&quot;513&quot;/&gt;&lt;/object&gt;&lt;object type=&quot;3&quot; unique_id=&quot;42748&quot;&gt;&lt;property id=&quot;20148&quot; value=&quot;5&quot;/&gt;&lt;property id=&quot;20300&quot; value=&quot;Slide 45 - &amp;quot;Example Index: Direction matters!&amp;quot;&quot;/&gt;&lt;property id=&quot;20307&quot; value=&quot;504&quot;/&gt;&lt;/object&gt;&lt;object type=&quot;3&quot; unique_id=&quot;42749&quot;&gt;&lt;property id=&quot;20148&quot; value=&quot;5&quot;/&gt;&lt;property id=&quot;20300&quot; value=&quot;Slide 46 - &amp;quot;Reverse Recoding&amp;quot;&quot;/&gt;&lt;property id=&quot;20307&quot; value=&quot;503&quot;/&gt;&lt;/object&gt;&lt;object type=&quot;3&quot; unique_id=&quot;42750&quot;&gt;&lt;property id=&quot;20148&quot; value=&quot;5&quot;/&gt;&lt;property id=&quot;20300&quot; value=&quot;Slide 47 - &amp;quot;V162211: Irish, Italians, Jewish and many other minorities overcame prejudice and worked their way up. Blacks shou&quot;/&gt;&lt;property id=&quot;20307&quot; value=&quot;519&quot;/&gt;&lt;/object&gt;&lt;object type=&quot;3&quot; unique_id=&quot;42751&quot;&gt;&lt;property id=&quot;20148&quot; value=&quot;5&quot;/&gt;&lt;property id=&quot;20300&quot; value=&quot;Slide 48 - &amp;quot;V162212: Generations of slavery and discrimination have created conditions that make it difficult for blacks to wo&quot;/&gt;&lt;property id=&quot;20307&quot; value=&quot;520&quot;/&gt;&lt;/object&gt;&lt;object type=&quot;3&quot; unique_id=&quot;42752&quot;&gt;&lt;property id=&quot;20148&quot; value=&quot;5&quot;/&gt;&lt;property id=&quot;20300&quot; value=&quot;Slide 49 - &amp;quot;Cronbach alpha reliability test&amp;quot;&quot;/&gt;&lt;property id=&quot;20307&quot; value=&quot;284&quot;/&gt;&lt;/object&gt;&lt;object type=&quot;3&quot; unique_id=&quot;42753&quot;&gt;&lt;property id=&quot;20148&quot; value=&quot;5&quot;/&gt;&lt;property id=&quot;20300&quot; value=&quot;Slide 50&quot;/&gt;&lt;property id=&quot;20307&quot; value=&quot;516&quot;/&gt;&lt;/object&gt;&lt;object type=&quot;3&quot; unique_id=&quot;42754&quot;&gt;&lt;property id=&quot;20148&quot; value=&quot;5&quot;/&gt;&lt;property id=&quot;20300&quot; value=&quot;Slide 51 - &amp;quot;pairs.panels()&amp;quot;&quot;/&gt;&lt;property id=&quot;20307&quot; value=&quot;517&quot;/&gt;&lt;/object&gt;&lt;object type=&quot;3&quot; unique_id=&quot;42755&quot;&gt;&lt;property id=&quot;20148&quot; value=&quot;5&quot;/&gt;&lt;property id=&quot;20300&quot; value=&quot;Slide 52 - &amp;quot;corPlot()&amp;quot;&quot;/&gt;&lt;property id=&quot;20307&quot; value=&quot;518&quot;/&gt;&lt;/object&gt;&lt;object type=&quot;3&quot; unique_id=&quot;42756&quot;&gt;&lt;property id=&quot;20148&quot; value=&quot;5&quot;/&gt;&lt;property id=&quot;20300&quot; value=&quot;Slide 53 - &amp;quot;Independent Practice&amp;quot;&quot;/&gt;&lt;property id=&quot;20307&quot; value=&quot;509&quot;/&gt;&lt;/object&gt;&lt;object type=&quot;3&quot; unique_id=&quot;42757&quot;&gt;&lt;property id=&quot;20148&quot; value=&quot;5&quot;/&gt;&lt;property id=&quot;20300&quot; value=&quot;Slide 54 - &amp;quot;Options if alpha coefficient is small:&amp;quot;&quot;/&gt;&lt;property id=&quot;20307&quot; value=&quot;280&quot;/&gt;&lt;/object&gt;&lt;object type=&quot;3&quot; unique_id=&quot;42758&quot;&gt;&lt;property id=&quot;20148&quot; value=&quot;5&quot;/&gt;&lt;property id=&quot;20300&quot; value=&quot;Slide 55 - &amp;quot;Assignment #1: Manipulating and Transforming Data &amp;quot;&quot;/&gt;&lt;property id=&quot;20307&quot; value=&quot;507&quot;/&gt;&lt;/object&gt;&lt;object type=&quot;3&quot; unique_id=&quot;42759&quot;&gt;&lt;property id=&quot;20148&quot; value=&quot;5&quot;/&gt;&lt;property id=&quot;20300&quot; value=&quot;Slide 56 - &amp;quot;Useful Functions and Packages &amp;quot;&quot;/&gt;&lt;property id=&quot;20307&quot; value=&quot;511&quot;/&gt;&lt;/object&gt;&lt;object type=&quot;3&quot; unique_id=&quot;43451&quot;&gt;&lt;property id=&quot;20148&quot; value=&quot;5&quot;/&gt;&lt;property id=&quot;20300&quot; value=&quot;Slide 3 - &amp;quot;Applied steps:&amp;quot;&quot;/&gt;&lt;property id=&quot;20307&quot; value=&quot;521&quot;/&gt;&lt;/object&gt;&lt;object type=&quot;3&quot; unique_id=&quot;43837&quot;&gt;&lt;property id=&quot;20148&quot; value=&quot;5&quot;/&gt;&lt;property id=&quot;20300&quot; value=&quot;Slide 12 - &amp;quot;Making RStudio Work: Install Packages, Set Workspace, Read Stata data&amp;quot;&quot;/&gt;&lt;property id=&quot;20307&quot; value=&quot;523&quot;/&gt;&lt;/object&gt;&lt;object type=&quot;3&quot; unique_id=&quot;43838&quot;&gt;&lt;property id=&quot;20148&quot; value=&quot;5&quot;/&gt;&lt;property id=&quot;20300&quot; value=&quot;Slide 13 - &amp;quot;Making RStudio Work: Install Packages, Set Workspace, Read Stata data&amp;quot;&quot;/&gt;&lt;property id=&quot;20307&quot; value=&quot;524&quot;/&gt;&lt;/object&gt;&lt;object type=&quot;3&quot; unique_id=&quot;43839&quot;&gt;&lt;property id=&quot;20148&quot; value=&quot;5&quot;/&gt;&lt;property id=&quot;20300&quot; value=&quot;Slide 15 - &amp;quot;Applied steps:&amp;quot;&quot;/&gt;&lt;property id=&quot;20307&quot; value=&quot;522&quot;/&gt;&lt;/object&gt;&lt;object type=&quot;3&quot; unique_id=&quot;44244&quot;&gt;&lt;property id=&quot;20148&quot; value=&quot;5&quot;/&gt;&lt;property id=&quot;20300&quot; value=&quot;Slide 20 - &amp;quot;Answer to exercise questions&amp;quot;&quot;/&gt;&lt;property id=&quot;20307&quot; value=&quot;525&quot;/&gt;&lt;/object&gt;&lt;/object&gt;&lt;object type=&quot;8&quot; unique_id=&quot;26089&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96199D3F-33BE-403C-A177-BD23EBA58CBE}_9.png&quot;/&gt;&lt;left val=&quot;59&quot;/&gt;&lt;top val=&quot;121&quot;/&gt;&lt;width val=&quot;606&quot;/&gt;&lt;height val=&quot;382&quot;/&gt;&lt;hasText val=&quot;1&quot;/&gt;&lt;/Image&gt;&lt;/ThreeDShapeInfo&gt;"/>
  <p:tag name="PRESENTER_SHAPETEXTINFO" val="&lt;ShapeTextInfo&gt;&lt;TableIndex row=&quot;-1&quot; col=&quot;-1&quot;&gt;&lt;linesCount val=&quot;9&quot;/&gt;&lt;lineCharCount val=&quot;45&quot;/&gt;&lt;lineCharCount val=&quot;40&quot;/&gt;&lt;lineCharCount val=&quot;5&quot;/&gt;&lt;lineCharCount val=&quot;47&quot;/&gt;&lt;lineCharCount val=&quot;32&quot;/&gt;&lt;lineCharCount val=&quot;5&quot;/&gt;&lt;lineCharCount val=&quot;45&quot;/&gt;&lt;lineCharCount val=&quot;18&quot;/&gt;&lt;lineCharCount val=&quot;5&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HTML_SHAPEINFO" val="&lt;SlideThumbPath val=&quot;Slide10.PNG&quot;/&gt;"/>
</p:tagLst>
</file>

<file path=ppt/tags/tag1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106FDEFA-2FED-492F-8B07-955E7A5E35F6}_10.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3&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AEECFF29-AEB8-4745-B3EE-2494B188832C}_10.png&quot;/&gt;&lt;left val=&quot;59&quot;/&gt;&lt;top val=&quot;121&quot;/&gt;&lt;width val=&quot;617&quot;/&gt;&lt;height val=&quot;382&quot;/&gt;&lt;hasText val=&quot;1&quot;/&gt;&lt;/Image&gt;&lt;/ThreeDShapeInfo&gt;"/>
  <p:tag name="PRESENTER_SHAPETEXTINFO" val="&lt;ShapeTextInfo&gt;&lt;TableIndex row=&quot;-1&quot; col=&quot;-1&quot;&gt;&lt;linesCount val=&quot;7&quot;/&gt;&lt;lineCharCount val=&quot;46&quot;/&gt;&lt;lineCharCount val=&quot;7&quot;/&gt;&lt;lineCharCount val=&quot;43&quot;/&gt;&lt;lineCharCount val=&quot;42&quot;/&gt;&lt;lineCharCount val=&quot;47&quot;/&gt;&lt;lineCharCount val=&quot;48&quot;/&gt;&lt;lineCharCount val=&quot;46&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HTML_SHAPEINFO" val="&lt;SlideThumbPath val=&quot;Slide11.PNG&quot;/&gt;"/>
</p:tagLst>
</file>

<file path=ppt/tags/tag1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CECA46F9-AC7B-467A-8939-44A9F3CD81E1}_11.png&quot;/&gt;&lt;left val=&quot;67&quot;/&gt;&lt;top val=&quot;67&quot;/&gt;&lt;width val=&quot;568&quot;/&gt;&lt;height val=&quot;76&quot;/&gt;&lt;hasText val=&quot;1&quot;/&gt;&lt;/Image&gt;&lt;/ThreeDShapeInfo&gt;"/>
  <p:tag name="PRESENTER_SHAPETEXTINFO" val="&lt;ShapeTextInfo&gt;&lt;TableIndex row=&quot;-1&quot; col=&quot;-1&quot;&gt;&lt;linesCount val=&quot;1&quot;/&gt;&lt;lineCharCount val=&quot;22&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HTML_SHAPEINFO" val="&lt;SlideThumbPath val=&quot;Slide12.PNG&quot;/&gt;"/>
</p:tagLst>
</file>

<file path=ppt/tags/tag1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DBADB99-1DF5-44E3-8DE1-FBC615CB5373}_12.png&quot;/&gt;&lt;left val=&quot;67&quot;/&gt;&lt;top val=&quot;69&quot;/&gt;&lt;width val=&quot;590&quot;/&gt;&lt;height val=&quot;120&quot;/&gt;&lt;hasText val=&quot;1&quot;/&gt;&lt;/Image&gt;&lt;/ThreeDShapeInfo&gt;"/>
  <p:tag name="PRESENTER_SHAPETEXTINFO" val="&lt;ShapeTextInfo&gt;&lt;TableIndex row=&quot;-1&quot; col=&quot;-1&quot;&gt;&lt;linesCount val=&quot;2&quot;/&gt;&lt;lineCharCount val=&quot;29&quot;/&gt;&lt;lineCharCount val=&quot;16&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4A5597BC-0554-4AED-BE3D-08779ECD8C02}_12.png&quot;/&gt;&lt;left val=&quot;79&quot;/&gt;&lt;top val=&quot;178&quot;/&gt;&lt;width val=&quot;550&quot;/&gt;&lt;height val=&quot;319&quot;/&gt;&lt;hasText val=&quot;1&quot;/&gt;&lt;/Image&gt;&lt;/ThreeDShapeInfo&gt;"/>
  <p:tag name="PRESENTER_SHAPETEXTINFO" val="&lt;ShapeTextInfo&gt;&lt;TableIndex row=&quot;-1&quot; col=&quot;-1&quot;&gt;&lt;linesCount val=&quot;9&quot;/&gt;&lt;lineCharCount val=&quot;42&quot;/&gt;&lt;lineCharCount val=&quot;1&quot;/&gt;&lt;lineCharCount val=&quot;3&quot;/&gt;&lt;lineCharCount val=&quot;1&quot;/&gt;&lt;lineCharCount val=&quot;45&quot;/&gt;&lt;lineCharCount val=&quot;19&quot;/&gt;&lt;lineCharCount val=&quot;7&quot;/&gt;&lt;lineCharCount val=&quot;3&quot;/&gt;&lt;lineCharCount val=&quot;31&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2.xml><?xml version="1.0" encoding="utf-8"?>
<p:tagLst xmlns:a="http://schemas.openxmlformats.org/drawingml/2006/main" xmlns:r="http://schemas.openxmlformats.org/officeDocument/2006/relationships" xmlns:p="http://schemas.openxmlformats.org/presentationml/2006/main">
  <p:tag name="HTML_SHAPEINFO" val="&lt;SlideThumbPath val=&quot;Slide9.PNG&quot;/&gt;"/>
</p:tagLst>
</file>

<file path=ppt/tags/tag2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2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HTML_SHAPEINFO" val="&lt;SlideThumbPath val=&quot;Slide52.PNG&quot;/&gt;"/>
</p:tagLst>
</file>

<file path=ppt/tags/tag2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B879AC79-57C7-49CF-81D4-A5FDD809FC0F}_52.png&quot;/&gt;&lt;left val=&quot;38&quot;/&gt;&lt;top val=&quot;40&quot;/&gt;&lt;width val=&quot;692&quot;/&gt;&lt;height val=&quot;120&quot;/&gt;&lt;hasText val=&quot;1&quot;/&gt;&lt;/Image&gt;&lt;/ThreeDShapeInfo&gt;"/>
  <p:tag name="PRESENTER_SHAPETEXTINFO" val="&lt;ShapeTextInfo&gt;&lt;TableIndex row=&quot;-1&quot; col=&quot;-1&quot;&gt;&lt;linesCount val=&quot;2&quot;/&gt;&lt;lineCharCount val=&quot;37&quot;/&gt;&lt;lineCharCount val=&quot;11&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A194D9D9-C450-4BF2-9725-6D73D1E87705}_52.png&quot;/&gt;&lt;left val=&quot;51&quot;/&gt;&lt;top val=&quot;167&quot;/&gt;&lt;width val=&quot;679&quot;/&gt;&lt;height val=&quot;308&quot;/&gt;&lt;hasText val=&quot;1&quot;/&gt;&lt;/Image&gt;&lt;/ThreeDShapeInfo&gt;"/>
  <p:tag name="PRESENTER_SHAPETEXTINFO" val="&lt;ShapeTextInfo&gt;&lt;TableIndex row=&quot;-1&quot; col=&quot;-1&quot;&gt;&lt;linesCount val=&quot;2&quot;/&gt;&lt;lineCharCount val=&quot;47&quot;/&gt;&lt;lineCharCount val=&quot;47&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AC4B2EC-0836-44E5-AFE1-DE214EDD8A3E}_9.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5&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96199D3F-33BE-403C-A177-BD23EBA58CBE}_9.png&quot;/&gt;&lt;left val=&quot;59&quot;/&gt;&lt;top val=&quot;121&quot;/&gt;&lt;width val=&quot;606&quot;/&gt;&lt;height val=&quot;382&quot;/&gt;&lt;hasText val=&quot;1&quot;/&gt;&lt;/Image&gt;&lt;/ThreeDShapeInfo&gt;"/>
  <p:tag name="PRESENTER_SHAPETEXTINFO" val="&lt;ShapeTextInfo&gt;&lt;TableIndex row=&quot;-1&quot; col=&quot;-1&quot;&gt;&lt;linesCount val=&quot;9&quot;/&gt;&lt;lineCharCount val=&quot;45&quot;/&gt;&lt;lineCharCount val=&quot;40&quot;/&gt;&lt;lineCharCount val=&quot;5&quot;/&gt;&lt;lineCharCount val=&quot;47&quot;/&gt;&lt;lineCharCount val=&quot;32&quot;/&gt;&lt;lineCharCount val=&quot;5&quot;/&gt;&lt;lineCharCount val=&quot;45&quot;/&gt;&lt;lineCharCount val=&quot;18&quot;/&gt;&lt;lineCharCount val=&quot;5&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HTML_SHAPEINFO" val="&lt;SlideThumbPath val=&quot;Slide2.PNG&quot;/&gt;"/>
</p:tagLst>
</file>

<file path=ppt/tags/tag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BE8CDA05-F616-4C4F-9932-E88CE97AB0CE}_2.png&quot;/&gt;&lt;left val=&quot;64&quot;/&gt;&lt;top val=&quot;80&quot;/&gt;&lt;width val=&quot;570&quot;/&gt;&lt;height val=&quot;111&quot;/&gt;&lt;hasText val=&quot;1&quot;/&gt;&lt;/Image&gt;&lt;/ThreeDShapeInfo&gt;"/>
  <p:tag name="PRESENTER_SHAPETEXTINFO" val="&lt;ShapeTextInfo&gt;&lt;TableIndex row=&quot;-1&quot; col=&quot;-1&quot;&gt;&lt;linesCount val=&quot;1&quot;/&gt;&lt;lineCharCount val=&quot;4&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7A4B68A5-207C-4F08-9A34-C2A1F95D37A3}_2.png&quot;/&gt;&lt;left val=&quot;81&quot;/&gt;&lt;top val=&quot;178&quot;/&gt;&lt;width val=&quot;534&quot;/&gt;&lt;height val=&quot;280&quot;/&gt;&lt;hasText val=&quot;1&quot;/&gt;&lt;/Image&gt;&lt;/ThreeDShapeInfo&gt;"/>
  <p:tag name="PRESENTER_SHAPETEXTINFO" val="&lt;ShapeTextInfo&gt;&lt;TableIndex row=&quot;-1&quot; col=&quot;-1&quot;&gt;&lt;linesCount val=&quot;3&quot;/&gt;&lt;lineCharCount val=&quot;13&quot;/&gt;&lt;lineCharCount val=&quot;28&quot;/&gt;&lt;lineCharCount val=&quot;13&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HTML_SHAPEINFO" val="&lt;SlideThumbPath val=&quot;Slide9.PNG&quot;/&gt;"/>
</p:tagLst>
</file>

<file path=ppt/tags/tag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AC4B2EC-0836-44E5-AFE1-DE214EDD8A3E}_9.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5&quot;/&gt;&lt;/TableIndex&gt;&lt;/ShapeTextInfo&gt;"/>
</p:tagLst>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67100</TotalTime>
  <Words>9952</Words>
  <Application>Microsoft Office PowerPoint</Application>
  <PresentationFormat>Widescreen</PresentationFormat>
  <Paragraphs>1014</Paragraphs>
  <Slides>106</Slides>
  <Notes>60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106</vt:i4>
      </vt:variant>
    </vt:vector>
  </HeadingPairs>
  <TitlesOfParts>
    <vt:vector size="118" baseType="lpstr">
      <vt:lpstr>Arial</vt:lpstr>
      <vt:lpstr>Calibri</vt:lpstr>
      <vt:lpstr>Calibri Light</vt:lpstr>
      <vt:lpstr>Cambria Math</vt:lpstr>
      <vt:lpstr>Consolas</vt:lpstr>
      <vt:lpstr>LMRoman10-Regular-Identity-H</vt:lpstr>
      <vt:lpstr>Segoe UI</vt:lpstr>
      <vt:lpstr>Segoe UI Semilight</vt:lpstr>
      <vt:lpstr>Symbol</vt:lpstr>
      <vt:lpstr>Times New Roman</vt:lpstr>
      <vt:lpstr>Wingdings</vt:lpstr>
      <vt:lpstr>Retrospect</vt:lpstr>
      <vt:lpstr>Introduction</vt:lpstr>
      <vt:lpstr>Syllabus</vt:lpstr>
      <vt:lpstr>Excel is Free through UIC</vt:lpstr>
      <vt:lpstr>Framing</vt:lpstr>
      <vt:lpstr>PowerPoint Presentation</vt:lpstr>
      <vt:lpstr>Discussion</vt:lpstr>
      <vt:lpstr>Access and Use Public Data</vt:lpstr>
      <vt:lpstr>Opening data in Excel</vt:lpstr>
      <vt:lpstr>Text Files in Excel</vt:lpstr>
      <vt:lpstr>“Good” vs. “Bad” data</vt:lpstr>
      <vt:lpstr>Excel, Data Management, and Stats Concepts</vt:lpstr>
      <vt:lpstr>Conceptual reminder</vt:lpstr>
      <vt:lpstr>Chicago Traffic Accident Data</vt:lpstr>
      <vt:lpstr>Crashes – Descriptive Statistics</vt:lpstr>
      <vt:lpstr>Separating Information from One Cell</vt:lpstr>
      <vt:lpstr>Combining Cells in Excel</vt:lpstr>
      <vt:lpstr>Crashes - Exploratory Graphs</vt:lpstr>
      <vt:lpstr>Explanatory Graphs</vt:lpstr>
      <vt:lpstr>Central Tendency</vt:lpstr>
      <vt:lpstr>Types of Variables</vt:lpstr>
      <vt:lpstr>Manipulating Data</vt:lpstr>
      <vt:lpstr>Correlation </vt:lpstr>
      <vt:lpstr> The base function for correlations in R is simply cor() followed by the y and x variables.</vt:lpstr>
      <vt:lpstr>PowerPoint Presentation</vt:lpstr>
      <vt:lpstr>PowerPoint Presentation</vt:lpstr>
      <vt:lpstr>Tests of association:</vt:lpstr>
      <vt:lpstr>Correlation</vt:lpstr>
      <vt:lpstr>Correlation</vt:lpstr>
      <vt:lpstr>PowerPoint Presentation</vt:lpstr>
      <vt:lpstr>Examples of curvilinear relationships:</vt:lpstr>
      <vt:lpstr>Strength of correlation or relationship</vt:lpstr>
      <vt:lpstr>What affects the strength of a relationship?</vt:lpstr>
      <vt:lpstr>PowerPoint Presentation</vt:lpstr>
      <vt:lpstr>Correlation versus regression:</vt:lpstr>
      <vt:lpstr>Correlation between two continuous variables: can also be captured using bivariate regression</vt:lpstr>
      <vt:lpstr>Correlation between two continuous variables: can also be captured using bivariate regression</vt:lpstr>
      <vt:lpstr>Dichotomous independent variable:</vt:lpstr>
      <vt:lpstr>What if you want to use a categorical variable with more than 2 categories?</vt:lpstr>
      <vt:lpstr>Regression:</vt:lpstr>
      <vt:lpstr>Using Multiple Measures</vt:lpstr>
      <vt:lpstr>Index vs. Scale</vt:lpstr>
      <vt:lpstr>Validity &amp; Reliability</vt:lpstr>
      <vt:lpstr>Dispersion and Deviation</vt:lpstr>
      <vt:lpstr>PowerPoint Presentation</vt:lpstr>
      <vt:lpstr>PowerPoint Presentation</vt:lpstr>
      <vt:lpstr>PowerPoint Presentation</vt:lpstr>
      <vt:lpstr>PowerPoint Presentation</vt:lpstr>
      <vt:lpstr>PowerPoint Presentation</vt:lpstr>
      <vt:lpstr>PPOL 105: Intro to R</vt:lpstr>
      <vt:lpstr>Installing R and RStudio</vt:lpstr>
      <vt:lpstr>PowerPoint Presentation</vt:lpstr>
      <vt:lpstr>PowerPoint Presentation</vt:lpstr>
      <vt:lpstr>Open Datafile</vt:lpstr>
      <vt:lpstr>PowerPoint Presentation</vt:lpstr>
      <vt:lpstr>Making RStudio Work: Install Packages</vt:lpstr>
      <vt:lpstr>You can also use menus to important data files:</vt:lpstr>
      <vt:lpstr>Types of Objects: Vectors, Matrices, and Data Frames</vt:lpstr>
      <vt:lpstr>Types of Data &amp; Levels of Measurement</vt:lpstr>
      <vt:lpstr>Levels of Measurement: Interval vs. Ratio</vt:lpstr>
      <vt:lpstr>Factors, Levels, Values, and Labels</vt:lpstr>
      <vt:lpstr>PowerPoint Presentation</vt:lpstr>
      <vt:lpstr>Manipulating and Recoding Variables in R</vt:lpstr>
      <vt:lpstr>Game Plan: Manipulating Data in R</vt:lpstr>
      <vt:lpstr>Useful Functions and Packages </vt:lpstr>
      <vt:lpstr>Look at a Variable: V161115</vt:lpstr>
      <vt:lpstr>Attributes: V161115</vt:lpstr>
      <vt:lpstr>Frequencies: V161115</vt:lpstr>
      <vt:lpstr>Create a Smaller Dataset: Subset Data</vt:lpstr>
      <vt:lpstr>Defining Missing Values = NA in R</vt:lpstr>
      <vt:lpstr>Example from a codebook:</vt:lpstr>
      <vt:lpstr>Which responses are coded as missing for V161115?</vt:lpstr>
      <vt:lpstr>Reverse Coding and Change Scale</vt:lpstr>
      <vt:lpstr>What’s the problem with this coding?</vt:lpstr>
      <vt:lpstr>Fixing V161115: Aesthetics  </vt:lpstr>
      <vt:lpstr>Fixing V161115: New Scale </vt:lpstr>
      <vt:lpstr>Recoding a Categorical Variable</vt:lpstr>
      <vt:lpstr>Week 3 Lab</vt:lpstr>
      <vt:lpstr>Example Index in R: Racial Resentment (ANES 2016)</vt:lpstr>
      <vt:lpstr>Scales: Direction Matters!</vt:lpstr>
      <vt:lpstr>Reverse Recoding</vt:lpstr>
      <vt:lpstr>V162211: Irish, Italians, Jewish and many other minorities overcame prejudice and worked their way up. Blacks should do the same without any special favors.    =&gt; Strongly Agree = most racist</vt:lpstr>
      <vt:lpstr>Another way to recode ANES$resent1 that has labels</vt:lpstr>
      <vt:lpstr>V162212: Generations of slavery and discrimination have created conditions that make it difficult for blacks to work their way out of the lower class.    =&gt; Strongly Agree = least racist</vt:lpstr>
      <vt:lpstr>Example Index: Racial Resentment Variables</vt:lpstr>
      <vt:lpstr>Cronbach alpha reliability test</vt:lpstr>
      <vt:lpstr>PowerPoint Presentation</vt:lpstr>
      <vt:lpstr>Options if alpha coefficient is small:</vt:lpstr>
      <vt:lpstr>PowerPoint Presentation</vt:lpstr>
      <vt:lpstr>Lab Activity: Government Trust</vt:lpstr>
      <vt:lpstr>Government Trust Index</vt:lpstr>
      <vt:lpstr>How to obtain descriptive statistics</vt:lpstr>
      <vt:lpstr>Create a Binary Variable from Categorical</vt:lpstr>
      <vt:lpstr>Create a Binary Variable from Categorical</vt:lpstr>
      <vt:lpstr>Consolidating a Variable’s Categories</vt:lpstr>
      <vt:lpstr>Comparing Groups so far…. </vt:lpstr>
      <vt:lpstr>Comparing Groups so far…. </vt:lpstr>
      <vt:lpstr>Frequencies with percentages</vt:lpstr>
      <vt:lpstr>Appropriate statistics for describing variables</vt:lpstr>
      <vt:lpstr>Distribution</vt:lpstr>
      <vt:lpstr>Preferences of spending on defense by gender </vt:lpstr>
      <vt:lpstr>Preferences for Spending on Defense for Democrats and Republicans</vt:lpstr>
      <vt:lpstr>Research Question: V161178 vs. V161181</vt:lpstr>
      <vt:lpstr>PowerPoint Presentation</vt:lpstr>
      <vt:lpstr>Example 4</vt:lpstr>
      <vt:lpstr>Research Question</vt:lpstr>
      <vt:lpstr>Example: Correlation between feeling thermometers between feeling thermometer rating of mayor and local city police (0-100)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Holbrook, Allyson L.</dc:creator>
  <cp:lastModifiedBy>Wilbur, Alea Ann</cp:lastModifiedBy>
  <cp:revision>308</cp:revision>
  <dcterms:created xsi:type="dcterms:W3CDTF">2019-08-14T15:01:52Z</dcterms:created>
  <dcterms:modified xsi:type="dcterms:W3CDTF">2021-05-20T23:42:54Z</dcterms:modified>
</cp:coreProperties>
</file>